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30241"/>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E-Waste Tracker System: Project Report</a:t>
            </a:r>
            <a:endParaRPr lang="en-US" sz="4650" dirty="0"/>
          </a:p>
        </p:txBody>
      </p:sp>
      <p:sp>
        <p:nvSpPr>
          <p:cNvPr id="4" name="Text 1"/>
          <p:cNvSpPr/>
          <p:nvPr/>
        </p:nvSpPr>
        <p:spPr>
          <a:xfrm>
            <a:off x="6280190" y="3758922"/>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This report details the development and implementation of the E-Waste Tracker System, a critical digital platform designed to streamline electronic waste (e-waste) management. Our objective is to ensure compliance with environmental regulations while actively promoting a robust circular economy. This system aims to create a transparent and efficient ecosystem for all stakeholders involved in the e-waste lifecycle, from collection to recycling.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77942"/>
            <a:ext cx="11232356"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Addressing the Global E-Waste Challenge</a:t>
            </a:r>
            <a:endParaRPr lang="en-US" sz="4650" dirty="0"/>
          </a:p>
        </p:txBody>
      </p:sp>
      <p:sp>
        <p:nvSpPr>
          <p:cNvPr id="3" name="Shape 1"/>
          <p:cNvSpPr/>
          <p:nvPr/>
        </p:nvSpPr>
        <p:spPr>
          <a:xfrm>
            <a:off x="793790" y="1875830"/>
            <a:ext cx="510302" cy="510302"/>
          </a:xfrm>
          <a:prstGeom prst="roundRect">
            <a:avLst>
              <a:gd name="adj" fmla="val 18669"/>
            </a:avLst>
          </a:prstGeom>
          <a:solidFill>
            <a:srgbClr val="2F1D63"/>
          </a:solidFill>
          <a:ln w="7620">
            <a:solidFill>
              <a:srgbClr val="48367C"/>
            </a:solidFill>
            <a:prstDash val="solid"/>
          </a:ln>
        </p:spPr>
      </p:sp>
      <p:pic>
        <p:nvPicPr>
          <p:cNvPr id="4" name="Image 0" descr="preencoded.png">    </p:cNvPr>
          <p:cNvPicPr>
            <a:picLocks noChangeAspect="1"/>
          </p:cNvPicPr>
          <p:nvPr/>
        </p:nvPicPr>
        <p:blipFill>
          <a:blip r:embed="rId1"/>
          <a:stretch>
            <a:fillRect/>
          </a:stretch>
        </p:blipFill>
        <p:spPr>
          <a:xfrm>
            <a:off x="870347" y="1907738"/>
            <a:ext cx="357188" cy="446484"/>
          </a:xfrm>
          <a:prstGeom prst="rect">
            <a:avLst/>
          </a:prstGeom>
        </p:spPr>
      </p:pic>
      <p:sp>
        <p:nvSpPr>
          <p:cNvPr id="5" name="Text 2"/>
          <p:cNvSpPr/>
          <p:nvPr/>
        </p:nvSpPr>
        <p:spPr>
          <a:xfrm>
            <a:off x="1530906" y="1953697"/>
            <a:ext cx="3421499" cy="744141"/>
          </a:xfrm>
          <a:prstGeom prst="rect">
            <a:avLst/>
          </a:prstGeom>
          <a:noFill/>
          <a:ln/>
        </p:spPr>
        <p:txBody>
          <a:bodyPr wrap="squar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Escalating Global E-Waste</a:t>
            </a:r>
            <a:endParaRPr lang="en-US" sz="2300" dirty="0"/>
          </a:p>
        </p:txBody>
      </p:sp>
      <p:sp>
        <p:nvSpPr>
          <p:cNvPr id="6" name="Text 3"/>
          <p:cNvSpPr/>
          <p:nvPr/>
        </p:nvSpPr>
        <p:spPr>
          <a:xfrm>
            <a:off x="1530906" y="2833926"/>
            <a:ext cx="3421499" cy="435483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In 2022, the world generated approximately 62 million tonnes of e-waste, with a mere 22.3% being properly recycled. Projections indicate this volume will surge to 82 million tonnes by 2030, highlighting an urgent global crisis. This relentless increase in e-waste poses severe threats to environmental health and resource sustainability.</a:t>
            </a:r>
            <a:endParaRPr lang="en-US" sz="1750" dirty="0"/>
          </a:p>
        </p:txBody>
      </p:sp>
      <p:sp>
        <p:nvSpPr>
          <p:cNvPr id="7" name="Shape 4"/>
          <p:cNvSpPr/>
          <p:nvPr/>
        </p:nvSpPr>
        <p:spPr>
          <a:xfrm>
            <a:off x="5235893" y="1875830"/>
            <a:ext cx="510302" cy="510302"/>
          </a:xfrm>
          <a:prstGeom prst="roundRect">
            <a:avLst>
              <a:gd name="adj" fmla="val 18669"/>
            </a:avLst>
          </a:prstGeom>
          <a:solidFill>
            <a:srgbClr val="2F1D63"/>
          </a:solidFill>
          <a:ln w="7620">
            <a:solidFill>
              <a:srgbClr val="48367C"/>
            </a:solidFill>
            <a:prstDash val="solid"/>
          </a:ln>
        </p:spPr>
      </p:sp>
      <p:pic>
        <p:nvPicPr>
          <p:cNvPr id="8" name="Image 1" descr="preencoded.png">    </p:cNvPr>
          <p:cNvPicPr>
            <a:picLocks noChangeAspect="1"/>
          </p:cNvPicPr>
          <p:nvPr/>
        </p:nvPicPr>
        <p:blipFill>
          <a:blip r:embed="rId2"/>
          <a:stretch>
            <a:fillRect/>
          </a:stretch>
        </p:blipFill>
        <p:spPr>
          <a:xfrm>
            <a:off x="5312450" y="1907738"/>
            <a:ext cx="357188" cy="446484"/>
          </a:xfrm>
          <a:prstGeom prst="rect">
            <a:avLst/>
          </a:prstGeom>
        </p:spPr>
      </p:pic>
      <p:sp>
        <p:nvSpPr>
          <p:cNvPr id="9" name="Text 5"/>
          <p:cNvSpPr/>
          <p:nvPr/>
        </p:nvSpPr>
        <p:spPr>
          <a:xfrm>
            <a:off x="5973008" y="1953697"/>
            <a:ext cx="3412212"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Informal Recycling Risks</a:t>
            </a:r>
            <a:endParaRPr lang="en-US" sz="2300" dirty="0"/>
          </a:p>
        </p:txBody>
      </p:sp>
      <p:sp>
        <p:nvSpPr>
          <p:cNvPr id="10" name="Text 6"/>
          <p:cNvSpPr/>
          <p:nvPr/>
        </p:nvSpPr>
        <p:spPr>
          <a:xfrm>
            <a:off x="5973008" y="2461855"/>
            <a:ext cx="3421499" cy="435483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In India, e-waste generation is growing at an alarming rate. A significant challenge lies in prevalent informal recycling practices, which often involve hazardous procedures. These methods expose workers and surrounding communities to toxic substances, leading to severe health complications and widespread environmental contamination.</a:t>
            </a:r>
            <a:endParaRPr lang="en-US" sz="1750" dirty="0"/>
          </a:p>
        </p:txBody>
      </p:sp>
      <p:sp>
        <p:nvSpPr>
          <p:cNvPr id="11" name="Shape 7"/>
          <p:cNvSpPr/>
          <p:nvPr/>
        </p:nvSpPr>
        <p:spPr>
          <a:xfrm>
            <a:off x="9677995" y="1875830"/>
            <a:ext cx="510302" cy="510302"/>
          </a:xfrm>
          <a:prstGeom prst="roundRect">
            <a:avLst>
              <a:gd name="adj" fmla="val 18669"/>
            </a:avLst>
          </a:prstGeom>
          <a:solidFill>
            <a:srgbClr val="2F1D63"/>
          </a:solidFill>
          <a:ln w="7620">
            <a:solidFill>
              <a:srgbClr val="48367C"/>
            </a:solidFill>
            <a:prstDash val="solid"/>
          </a:ln>
        </p:spPr>
      </p:sp>
      <p:pic>
        <p:nvPicPr>
          <p:cNvPr id="12" name="Image 2" descr="preencoded.png">    </p:cNvPr>
          <p:cNvPicPr>
            <a:picLocks noChangeAspect="1"/>
          </p:cNvPicPr>
          <p:nvPr/>
        </p:nvPicPr>
        <p:blipFill>
          <a:blip r:embed="rId3"/>
          <a:stretch>
            <a:fillRect/>
          </a:stretch>
        </p:blipFill>
        <p:spPr>
          <a:xfrm>
            <a:off x="9754552" y="1907738"/>
            <a:ext cx="357188" cy="446484"/>
          </a:xfrm>
          <a:prstGeom prst="rect">
            <a:avLst/>
          </a:prstGeom>
        </p:spPr>
      </p:pic>
      <p:sp>
        <p:nvSpPr>
          <p:cNvPr id="13" name="Text 8"/>
          <p:cNvSpPr/>
          <p:nvPr/>
        </p:nvSpPr>
        <p:spPr>
          <a:xfrm>
            <a:off x="10415111" y="1953697"/>
            <a:ext cx="3421499" cy="744141"/>
          </a:xfrm>
          <a:prstGeom prst="rect">
            <a:avLst/>
          </a:prstGeom>
          <a:noFill/>
          <a:ln/>
        </p:spPr>
        <p:txBody>
          <a:bodyPr wrap="squar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Regulatory Transparency Gaps</a:t>
            </a:r>
            <a:endParaRPr lang="en-US" sz="2300" dirty="0"/>
          </a:p>
        </p:txBody>
      </p:sp>
      <p:sp>
        <p:nvSpPr>
          <p:cNvPr id="14" name="Text 9"/>
          <p:cNvSpPr/>
          <p:nvPr/>
        </p:nvSpPr>
        <p:spPr>
          <a:xfrm>
            <a:off x="10415111" y="2833926"/>
            <a:ext cx="3421499" cy="471773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Current e-waste management systems frequently lack critical features such as real-time tracking, comprehensive transparency, and robust accountability mechanisms. These deficiencies make it difficult to monitor compliance effectively, leading to inefficiencies and potential circumvention of environmental regulations. Our system aims to bridge these gaps.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4373" y="706398"/>
            <a:ext cx="10148768" cy="650915"/>
          </a:xfrm>
          <a:prstGeom prst="rect">
            <a:avLst/>
          </a:prstGeom>
          <a:noFill/>
          <a:ln/>
        </p:spPr>
        <p:txBody>
          <a:bodyPr wrap="none" lIns="0" tIns="0" rIns="0" bIns="0" rtlCol="0" anchor="t"/>
          <a:lstStyle/>
          <a:p>
            <a:pPr algn="l" indent="0" marL="0">
              <a:lnSpc>
                <a:spcPts val="5100"/>
              </a:lnSpc>
              <a:buNone/>
            </a:pPr>
            <a:r>
              <a:rPr lang="en-US" sz="4100" b="1" dirty="0">
                <a:solidFill>
                  <a:srgbClr val="FF8AAF"/>
                </a:solidFill>
                <a:latin typeface="Petrona Bold" pitchFamily="34" charset="0"/>
                <a:ea typeface="Petrona Bold" pitchFamily="34" charset="-122"/>
                <a:cs typeface="Petrona Bold" pitchFamily="34" charset="-120"/>
              </a:rPr>
              <a:t>System Architecture and Technology Stack</a:t>
            </a:r>
            <a:endParaRPr lang="en-US" sz="4100" dirty="0"/>
          </a:p>
        </p:txBody>
      </p:sp>
      <p:sp>
        <p:nvSpPr>
          <p:cNvPr id="3" name="Text 1"/>
          <p:cNvSpPr/>
          <p:nvPr/>
        </p:nvSpPr>
        <p:spPr>
          <a:xfrm>
            <a:off x="694373" y="1853208"/>
            <a:ext cx="2830711" cy="325398"/>
          </a:xfrm>
          <a:prstGeom prst="rect">
            <a:avLst/>
          </a:prstGeom>
          <a:noFill/>
          <a:ln/>
        </p:spPr>
        <p:txBody>
          <a:bodyPr wrap="none" lIns="0" tIns="0" rIns="0" bIns="0" rtlCol="0" anchor="t"/>
          <a:lstStyle/>
          <a:p>
            <a:pPr algn="l" indent="0" marL="0">
              <a:lnSpc>
                <a:spcPts val="2550"/>
              </a:lnSpc>
              <a:buNone/>
            </a:pPr>
            <a:r>
              <a:rPr lang="en-US" sz="2050" b="1" dirty="0">
                <a:solidFill>
                  <a:srgbClr val="FF8AAF"/>
                </a:solidFill>
                <a:latin typeface="Petrona Bold" pitchFamily="34" charset="0"/>
                <a:ea typeface="Petrona Bold" pitchFamily="34" charset="-122"/>
                <a:cs typeface="Petrona Bold" pitchFamily="34" charset="-120"/>
              </a:rPr>
              <a:t>Multi-Tier Architecture</a:t>
            </a:r>
            <a:endParaRPr lang="en-US" sz="2050" dirty="0"/>
          </a:p>
        </p:txBody>
      </p:sp>
      <p:sp>
        <p:nvSpPr>
          <p:cNvPr id="4" name="Text 2"/>
          <p:cNvSpPr/>
          <p:nvPr/>
        </p:nvSpPr>
        <p:spPr>
          <a:xfrm>
            <a:off x="694373" y="2376964"/>
            <a:ext cx="6378893" cy="2221111"/>
          </a:xfrm>
          <a:prstGeom prst="rect">
            <a:avLst/>
          </a:prstGeom>
          <a:noFill/>
          <a:ln/>
        </p:spPr>
        <p:txBody>
          <a:bodyPr wrap="square" lIns="0" tIns="0" rIns="0" bIns="0" rtlCol="0" anchor="t"/>
          <a:lstStyle/>
          <a:p>
            <a:pPr algn="l" indent="0" marL="0">
              <a:lnSpc>
                <a:spcPts val="2450"/>
              </a:lnSpc>
              <a:buNone/>
            </a:pPr>
            <a:r>
              <a:rPr lang="en-US" sz="1550" dirty="0">
                <a:solidFill>
                  <a:srgbClr val="E0D6DE"/>
                </a:solidFill>
                <a:latin typeface="Inter" pitchFamily="34" charset="0"/>
                <a:ea typeface="Inter" pitchFamily="34" charset="-122"/>
                <a:cs typeface="Inter" pitchFamily="34" charset="-120"/>
              </a:rPr>
              <a:t>The E-Waste Tracker System employs a robust multi-tier architecture to ensure scalability, maintainability, and efficient data processing. This design separates functionalities into distinct layers, allowing for independent development and deployment of components. This structured approach enhances system stability and facilitates future enhancements without impacting the entire platform.</a:t>
            </a:r>
            <a:endParaRPr lang="en-US" sz="1550" dirty="0"/>
          </a:p>
        </p:txBody>
      </p:sp>
      <p:sp>
        <p:nvSpPr>
          <p:cNvPr id="5" name="Text 3"/>
          <p:cNvSpPr/>
          <p:nvPr/>
        </p:nvSpPr>
        <p:spPr>
          <a:xfrm>
            <a:off x="694373" y="4776549"/>
            <a:ext cx="6378893" cy="634603"/>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E0D6DE"/>
                </a:solidFill>
                <a:latin typeface="Inter" pitchFamily="34" charset="0"/>
                <a:ea typeface="Inter" pitchFamily="34" charset="-122"/>
                <a:cs typeface="Inter" pitchFamily="34" charset="-120"/>
              </a:rPr>
              <a:t>Frontend: Provides intuitive user interfaces for consumers and administrators, built for seamless interaction.</a:t>
            </a:r>
            <a:endParaRPr lang="en-US" sz="1550" dirty="0"/>
          </a:p>
        </p:txBody>
      </p:sp>
      <p:sp>
        <p:nvSpPr>
          <p:cNvPr id="6" name="Text 4"/>
          <p:cNvSpPr/>
          <p:nvPr/>
        </p:nvSpPr>
        <p:spPr>
          <a:xfrm>
            <a:off x="694373" y="5480566"/>
            <a:ext cx="6378893" cy="634603"/>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E0D6DE"/>
                </a:solidFill>
                <a:latin typeface="Inter" pitchFamily="34" charset="0"/>
                <a:ea typeface="Inter" pitchFamily="34" charset="-122"/>
                <a:cs typeface="Inter" pitchFamily="34" charset="-120"/>
              </a:rPr>
              <a:t>Backend: Manages core business logic and secure data storage through APIs and robust database management.</a:t>
            </a:r>
            <a:endParaRPr lang="en-US" sz="1550" dirty="0"/>
          </a:p>
        </p:txBody>
      </p:sp>
      <p:sp>
        <p:nvSpPr>
          <p:cNvPr id="7" name="Text 5"/>
          <p:cNvSpPr/>
          <p:nvPr/>
        </p:nvSpPr>
        <p:spPr>
          <a:xfrm>
            <a:off x="694373" y="6184583"/>
            <a:ext cx="6378893" cy="1269206"/>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E0D6DE"/>
                </a:solidFill>
                <a:latin typeface="Inter" pitchFamily="34" charset="0"/>
                <a:ea typeface="Inter" pitchFamily="34" charset="-122"/>
                <a:cs typeface="Inter" pitchFamily="34" charset="-120"/>
              </a:rPr>
              <a:t>Integration Layer: Facilitates secure communication and data exchange with crucial third-party services, including payment gateways and notification systems, ensuring a comprehensive operational flow.</a:t>
            </a:r>
            <a:endParaRPr lang="en-US" sz="1550" dirty="0"/>
          </a:p>
        </p:txBody>
      </p:sp>
      <p:sp>
        <p:nvSpPr>
          <p:cNvPr id="8" name="Text 6"/>
          <p:cNvSpPr/>
          <p:nvPr/>
        </p:nvSpPr>
        <p:spPr>
          <a:xfrm>
            <a:off x="7564755" y="1853208"/>
            <a:ext cx="2708434" cy="325398"/>
          </a:xfrm>
          <a:prstGeom prst="rect">
            <a:avLst/>
          </a:prstGeom>
          <a:noFill/>
          <a:ln/>
        </p:spPr>
        <p:txBody>
          <a:bodyPr wrap="none" lIns="0" tIns="0" rIns="0" bIns="0" rtlCol="0" anchor="t"/>
          <a:lstStyle/>
          <a:p>
            <a:pPr algn="l" indent="0" marL="0">
              <a:lnSpc>
                <a:spcPts val="2550"/>
              </a:lnSpc>
              <a:buNone/>
            </a:pPr>
            <a:r>
              <a:rPr lang="en-US" sz="2050" b="1" dirty="0">
                <a:solidFill>
                  <a:srgbClr val="FF8AAF"/>
                </a:solidFill>
                <a:latin typeface="Petrona Bold" pitchFamily="34" charset="0"/>
                <a:ea typeface="Petrona Bold" pitchFamily="34" charset="-122"/>
                <a:cs typeface="Petrona Bold" pitchFamily="34" charset="-120"/>
              </a:rPr>
              <a:t>Key Technologies Used</a:t>
            </a:r>
            <a:endParaRPr lang="en-US" sz="2050" dirty="0"/>
          </a:p>
        </p:txBody>
      </p:sp>
      <p:sp>
        <p:nvSpPr>
          <p:cNvPr id="9" name="Text 7"/>
          <p:cNvSpPr/>
          <p:nvPr/>
        </p:nvSpPr>
        <p:spPr>
          <a:xfrm>
            <a:off x="7564755" y="2376964"/>
            <a:ext cx="6378893" cy="1269206"/>
          </a:xfrm>
          <a:prstGeom prst="rect">
            <a:avLst/>
          </a:prstGeom>
          <a:noFill/>
          <a:ln/>
        </p:spPr>
        <p:txBody>
          <a:bodyPr wrap="square" lIns="0" tIns="0" rIns="0" bIns="0" rtlCol="0" anchor="t"/>
          <a:lstStyle/>
          <a:p>
            <a:pPr algn="l" indent="0" marL="0">
              <a:lnSpc>
                <a:spcPts val="2450"/>
              </a:lnSpc>
              <a:buNone/>
            </a:pPr>
            <a:r>
              <a:rPr lang="en-US" sz="1550" dirty="0">
                <a:solidFill>
                  <a:srgbClr val="E0D6DE"/>
                </a:solidFill>
                <a:latin typeface="Inter" pitchFamily="34" charset="0"/>
                <a:ea typeface="Inter" pitchFamily="34" charset="-122"/>
                <a:cs typeface="Inter" pitchFamily="34" charset="-120"/>
              </a:rPr>
              <a:t>Our selection of technologies is based on industry best practices, focusing on performance, scalability, and developer efficiency. This stack provides a solid foundation for the complex demands of real-time e-waste tracking and data management.</a:t>
            </a:r>
            <a:endParaRPr lang="en-US" sz="1550" dirty="0"/>
          </a:p>
        </p:txBody>
      </p:sp>
      <p:sp>
        <p:nvSpPr>
          <p:cNvPr id="10" name="Text 8"/>
          <p:cNvSpPr/>
          <p:nvPr/>
        </p:nvSpPr>
        <p:spPr>
          <a:xfrm>
            <a:off x="7564755" y="3824645"/>
            <a:ext cx="6378893" cy="63460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E0D6DE"/>
                </a:solidFill>
                <a:latin typeface="Inter" pitchFamily="34" charset="0"/>
                <a:ea typeface="Inter" pitchFamily="34" charset="-122"/>
                <a:cs typeface="Inter" pitchFamily="34" charset="-120"/>
              </a:rPr>
              <a:t>Frontend:</a:t>
            </a:r>
            <a:pPr algn="l" indent="0" marL="0">
              <a:lnSpc>
                <a:spcPts val="2450"/>
              </a:lnSpc>
              <a:buNone/>
            </a:pPr>
            <a:r>
              <a:rPr lang="en-US" sz="1550" dirty="0">
                <a:solidFill>
                  <a:srgbClr val="E0D6DE"/>
                </a:solidFill>
                <a:latin typeface="Inter" pitchFamily="34" charset="0"/>
                <a:ea typeface="Inter" pitchFamily="34" charset="-122"/>
                <a:cs typeface="Inter" pitchFamily="34" charset="-120"/>
              </a:rPr>
              <a:t> ReactJS for dynamic interfaces, complemented by HTML5 and CSS3 for rich user experiences.</a:t>
            </a:r>
            <a:endParaRPr lang="en-US" sz="1550" dirty="0"/>
          </a:p>
        </p:txBody>
      </p:sp>
      <p:sp>
        <p:nvSpPr>
          <p:cNvPr id="11" name="Text 9"/>
          <p:cNvSpPr/>
          <p:nvPr/>
        </p:nvSpPr>
        <p:spPr>
          <a:xfrm>
            <a:off x="7564755" y="4528661"/>
            <a:ext cx="6378893" cy="63460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E0D6DE"/>
                </a:solidFill>
                <a:latin typeface="Inter" pitchFamily="34" charset="0"/>
                <a:ea typeface="Inter" pitchFamily="34" charset="-122"/>
                <a:cs typeface="Inter" pitchFamily="34" charset="-120"/>
              </a:rPr>
              <a:t>Backend:</a:t>
            </a:r>
            <a:pPr algn="l" indent="0" marL="0">
              <a:lnSpc>
                <a:spcPts val="2450"/>
              </a:lnSpc>
              <a:buNone/>
            </a:pPr>
            <a:r>
              <a:rPr lang="en-US" sz="1550" dirty="0">
                <a:solidFill>
                  <a:srgbClr val="E0D6DE"/>
                </a:solidFill>
                <a:latin typeface="Inter" pitchFamily="34" charset="0"/>
                <a:ea typeface="Inter" pitchFamily="34" charset="-122"/>
                <a:cs typeface="Inter" pitchFamily="34" charset="-120"/>
              </a:rPr>
              <a:t> Node.js and Express.js provide a high-performance, scalable server-side environment.</a:t>
            </a:r>
            <a:endParaRPr lang="en-US" sz="1550" dirty="0"/>
          </a:p>
        </p:txBody>
      </p:sp>
      <p:sp>
        <p:nvSpPr>
          <p:cNvPr id="12" name="Text 10"/>
          <p:cNvSpPr/>
          <p:nvPr/>
        </p:nvSpPr>
        <p:spPr>
          <a:xfrm>
            <a:off x="7564755" y="5232678"/>
            <a:ext cx="6378893" cy="63460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E0D6DE"/>
                </a:solidFill>
                <a:latin typeface="Inter" pitchFamily="34" charset="0"/>
                <a:ea typeface="Inter" pitchFamily="34" charset="-122"/>
                <a:cs typeface="Inter" pitchFamily="34" charset="-120"/>
              </a:rPr>
              <a:t>Database:</a:t>
            </a:r>
            <a:pPr algn="l" indent="0" marL="0">
              <a:lnSpc>
                <a:spcPts val="2450"/>
              </a:lnSpc>
              <a:buNone/>
            </a:pPr>
            <a:r>
              <a:rPr lang="en-US" sz="1550" dirty="0">
                <a:solidFill>
                  <a:srgbClr val="E0D6DE"/>
                </a:solidFill>
                <a:latin typeface="Inter" pitchFamily="34" charset="0"/>
                <a:ea typeface="Inter" pitchFamily="34" charset="-122"/>
                <a:cs typeface="Inter" pitchFamily="34" charset="-120"/>
              </a:rPr>
              <a:t> MongoDB ensures flexible and scalable data storage for diverse e-waste data.</a:t>
            </a:r>
            <a:endParaRPr lang="en-US" sz="1550" dirty="0"/>
          </a:p>
        </p:txBody>
      </p:sp>
      <p:sp>
        <p:nvSpPr>
          <p:cNvPr id="13" name="Text 11"/>
          <p:cNvSpPr/>
          <p:nvPr/>
        </p:nvSpPr>
        <p:spPr>
          <a:xfrm>
            <a:off x="7564755" y="5936694"/>
            <a:ext cx="6378893" cy="63460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E0D6DE"/>
                </a:solidFill>
                <a:latin typeface="Inter" pitchFamily="34" charset="0"/>
                <a:ea typeface="Inter" pitchFamily="34" charset="-122"/>
                <a:cs typeface="Inter" pitchFamily="34" charset="-120"/>
              </a:rPr>
              <a:t>APIs:</a:t>
            </a:r>
            <a:pPr algn="l" indent="0" marL="0">
              <a:lnSpc>
                <a:spcPts val="2450"/>
              </a:lnSpc>
              <a:buNone/>
            </a:pPr>
            <a:r>
              <a:rPr lang="en-US" sz="1550" dirty="0">
                <a:solidFill>
                  <a:srgbClr val="E0D6DE"/>
                </a:solidFill>
                <a:latin typeface="Inter" pitchFamily="34" charset="0"/>
                <a:ea typeface="Inter" pitchFamily="34" charset="-122"/>
                <a:cs typeface="Inter" pitchFamily="34" charset="-120"/>
              </a:rPr>
              <a:t> RESTful services enable seamless and efficient communication between all system components.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1647" y="621983"/>
            <a:ext cx="10717768" cy="742117"/>
          </a:xfrm>
          <a:prstGeom prst="rect">
            <a:avLst/>
          </a:prstGeom>
          <a:noFill/>
          <a:ln/>
        </p:spPr>
        <p:txBody>
          <a:bodyPr wrap="none" lIns="0" tIns="0" rIns="0" bIns="0" rtlCol="0" anchor="t"/>
          <a:lstStyle/>
          <a:p>
            <a:pPr algn="l" indent="0" marL="0">
              <a:lnSpc>
                <a:spcPts val="5800"/>
              </a:lnSpc>
              <a:buNone/>
            </a:pPr>
            <a:r>
              <a:rPr lang="en-US" sz="4650" b="1" dirty="0">
                <a:solidFill>
                  <a:srgbClr val="FF8AAF"/>
                </a:solidFill>
                <a:latin typeface="Petrona Bold" pitchFamily="34" charset="0"/>
                <a:ea typeface="Petrona Bold" pitchFamily="34" charset="-122"/>
                <a:cs typeface="Petrona Bold" pitchFamily="34" charset="-120"/>
              </a:rPr>
              <a:t>Core Features for E-Waste Management</a:t>
            </a:r>
            <a:endParaRPr lang="en-US" sz="4650" dirty="0"/>
          </a:p>
        </p:txBody>
      </p:sp>
      <p:sp>
        <p:nvSpPr>
          <p:cNvPr id="3" name="Shape 1"/>
          <p:cNvSpPr/>
          <p:nvPr/>
        </p:nvSpPr>
        <p:spPr>
          <a:xfrm>
            <a:off x="791647" y="1816418"/>
            <a:ext cx="6410563" cy="2783919"/>
          </a:xfrm>
          <a:prstGeom prst="roundRect">
            <a:avLst>
              <a:gd name="adj" fmla="val 3413"/>
            </a:avLst>
          </a:prstGeom>
          <a:solidFill>
            <a:srgbClr val="2F1D63"/>
          </a:solidFill>
          <a:ln w="7620">
            <a:solidFill>
              <a:srgbClr val="48367C"/>
            </a:solidFill>
            <a:prstDash val="solid"/>
          </a:ln>
        </p:spPr>
      </p:sp>
      <p:sp>
        <p:nvSpPr>
          <p:cNvPr id="4" name="Text 2"/>
          <p:cNvSpPr/>
          <p:nvPr/>
        </p:nvSpPr>
        <p:spPr>
          <a:xfrm>
            <a:off x="1025366" y="2050137"/>
            <a:ext cx="4800243" cy="371118"/>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User Registration &amp; Authentication</a:t>
            </a:r>
            <a:endParaRPr lang="en-US" sz="2300" dirty="0"/>
          </a:p>
        </p:txBody>
      </p:sp>
      <p:sp>
        <p:nvSpPr>
          <p:cNvPr id="5" name="Text 3"/>
          <p:cNvSpPr/>
          <p:nvPr/>
        </p:nvSpPr>
        <p:spPr>
          <a:xfrm>
            <a:off x="1025366" y="2556867"/>
            <a:ext cx="5943124" cy="1809750"/>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Inter" pitchFamily="34" charset="0"/>
                <a:ea typeface="Inter" pitchFamily="34" charset="-122"/>
                <a:cs typeface="Inter" pitchFamily="34" charset="-120"/>
              </a:rPr>
              <a:t>Ensures secure access with role-based controls, protecting sensitive user data and maintaining system integrity. Each user, whether a consumer or an administrator, receives specific permissions tailored to their role.</a:t>
            </a:r>
            <a:endParaRPr lang="en-US" sz="1750" dirty="0"/>
          </a:p>
        </p:txBody>
      </p:sp>
      <p:sp>
        <p:nvSpPr>
          <p:cNvPr id="6" name="Shape 4"/>
          <p:cNvSpPr/>
          <p:nvPr/>
        </p:nvSpPr>
        <p:spPr>
          <a:xfrm>
            <a:off x="7428309" y="1816418"/>
            <a:ext cx="6410563" cy="2783919"/>
          </a:xfrm>
          <a:prstGeom prst="roundRect">
            <a:avLst>
              <a:gd name="adj" fmla="val 3413"/>
            </a:avLst>
          </a:prstGeom>
          <a:solidFill>
            <a:srgbClr val="2F1D63"/>
          </a:solidFill>
          <a:ln w="7620">
            <a:solidFill>
              <a:srgbClr val="48367C"/>
            </a:solidFill>
            <a:prstDash val="solid"/>
          </a:ln>
        </p:spPr>
      </p:sp>
      <p:sp>
        <p:nvSpPr>
          <p:cNvPr id="7" name="Text 5"/>
          <p:cNvSpPr/>
          <p:nvPr/>
        </p:nvSpPr>
        <p:spPr>
          <a:xfrm>
            <a:off x="7662029" y="2050137"/>
            <a:ext cx="3293031" cy="371118"/>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E-Waste Pickup Request</a:t>
            </a:r>
            <a:endParaRPr lang="en-US" sz="2300" dirty="0"/>
          </a:p>
        </p:txBody>
      </p:sp>
      <p:sp>
        <p:nvSpPr>
          <p:cNvPr id="8" name="Text 6"/>
          <p:cNvSpPr/>
          <p:nvPr/>
        </p:nvSpPr>
        <p:spPr>
          <a:xfrm>
            <a:off x="7662029" y="2556867"/>
            <a:ext cx="5943124" cy="1809750"/>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Inter" pitchFamily="34" charset="0"/>
                <a:ea typeface="Inter" pitchFamily="34" charset="-122"/>
                <a:cs typeface="Inter" pitchFamily="34" charset="-120"/>
              </a:rPr>
              <a:t>Consumers can easily schedule pickups for their electronic waste items through a user-friendly interface. This feature streamlines the initial collection process, making it convenient for users to responsibly dispose of their e-waste.</a:t>
            </a:r>
            <a:endParaRPr lang="en-US" sz="1750" dirty="0"/>
          </a:p>
        </p:txBody>
      </p:sp>
      <p:sp>
        <p:nvSpPr>
          <p:cNvPr id="9" name="Shape 7"/>
          <p:cNvSpPr/>
          <p:nvPr/>
        </p:nvSpPr>
        <p:spPr>
          <a:xfrm>
            <a:off x="791647" y="4826437"/>
            <a:ext cx="6410563" cy="2783919"/>
          </a:xfrm>
          <a:prstGeom prst="roundRect">
            <a:avLst>
              <a:gd name="adj" fmla="val 3413"/>
            </a:avLst>
          </a:prstGeom>
          <a:solidFill>
            <a:srgbClr val="2F1D63"/>
          </a:solidFill>
          <a:ln w="7620">
            <a:solidFill>
              <a:srgbClr val="48367C"/>
            </a:solidFill>
            <a:prstDash val="solid"/>
          </a:ln>
        </p:spPr>
      </p:sp>
      <p:sp>
        <p:nvSpPr>
          <p:cNvPr id="10" name="Text 8"/>
          <p:cNvSpPr/>
          <p:nvPr/>
        </p:nvSpPr>
        <p:spPr>
          <a:xfrm>
            <a:off x="1025366" y="5060156"/>
            <a:ext cx="2968823" cy="371118"/>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Agent Assignment</a:t>
            </a:r>
            <a:endParaRPr lang="en-US" sz="2300" dirty="0"/>
          </a:p>
        </p:txBody>
      </p:sp>
      <p:sp>
        <p:nvSpPr>
          <p:cNvPr id="11" name="Text 9"/>
          <p:cNvSpPr/>
          <p:nvPr/>
        </p:nvSpPr>
        <p:spPr>
          <a:xfrm>
            <a:off x="1025366" y="5566886"/>
            <a:ext cx="5943124" cy="1447800"/>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Inter" pitchFamily="34" charset="0"/>
                <a:ea typeface="Inter" pitchFamily="34" charset="-122"/>
                <a:cs typeface="Inter" pitchFamily="34" charset="-120"/>
              </a:rPr>
              <a:t>Administrators can efficiently assign collection agents to scheduled e-waste pickups. This ensures optimal route planning and timely collection, improving operational efficiency and reducing logistical delays.</a:t>
            </a:r>
            <a:endParaRPr lang="en-US" sz="1750" dirty="0"/>
          </a:p>
        </p:txBody>
      </p:sp>
      <p:sp>
        <p:nvSpPr>
          <p:cNvPr id="12" name="Shape 10"/>
          <p:cNvSpPr/>
          <p:nvPr/>
        </p:nvSpPr>
        <p:spPr>
          <a:xfrm>
            <a:off x="7428309" y="4826437"/>
            <a:ext cx="6410563" cy="2783919"/>
          </a:xfrm>
          <a:prstGeom prst="roundRect">
            <a:avLst>
              <a:gd name="adj" fmla="val 3413"/>
            </a:avLst>
          </a:prstGeom>
          <a:solidFill>
            <a:srgbClr val="2F1D63"/>
          </a:solidFill>
          <a:ln w="7620">
            <a:solidFill>
              <a:srgbClr val="48367C"/>
            </a:solidFill>
            <a:prstDash val="solid"/>
          </a:ln>
        </p:spPr>
      </p:sp>
      <p:sp>
        <p:nvSpPr>
          <p:cNvPr id="13" name="Text 11"/>
          <p:cNvSpPr/>
          <p:nvPr/>
        </p:nvSpPr>
        <p:spPr>
          <a:xfrm>
            <a:off x="7662029" y="5060156"/>
            <a:ext cx="3372803" cy="371118"/>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Tracking &amp; Notifications</a:t>
            </a:r>
            <a:endParaRPr lang="en-US" sz="2300" dirty="0"/>
          </a:p>
        </p:txBody>
      </p:sp>
      <p:sp>
        <p:nvSpPr>
          <p:cNvPr id="14" name="Text 12"/>
          <p:cNvSpPr/>
          <p:nvPr/>
        </p:nvSpPr>
        <p:spPr>
          <a:xfrm>
            <a:off x="7662029" y="5566886"/>
            <a:ext cx="5943124" cy="1809750"/>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Inter" pitchFamily="34" charset="0"/>
                <a:ea typeface="Inter" pitchFamily="34" charset="-122"/>
                <a:cs typeface="Inter" pitchFamily="34" charset="-120"/>
              </a:rPr>
              <a:t>Provides real-time updates on pickup status through SMS and email notifications. This transparency keeps consumers informed and ensures accountability throughout the collection process, from scheduling to successful pickup.</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0432" y="471726"/>
            <a:ext cx="9540478" cy="562927"/>
          </a:xfrm>
          <a:prstGeom prst="rect">
            <a:avLst/>
          </a:prstGeom>
          <a:noFill/>
          <a:ln/>
        </p:spPr>
        <p:txBody>
          <a:bodyPr wrap="none" lIns="0" tIns="0" rIns="0" bIns="0" rtlCol="0" anchor="t"/>
          <a:lstStyle/>
          <a:p>
            <a:pPr algn="l" indent="0" marL="0">
              <a:lnSpc>
                <a:spcPts val="4400"/>
              </a:lnSpc>
              <a:buNone/>
            </a:pPr>
            <a:r>
              <a:rPr lang="en-US" sz="3500" b="1" dirty="0">
                <a:solidFill>
                  <a:srgbClr val="FF8AAF"/>
                </a:solidFill>
                <a:latin typeface="Petrona Bold" pitchFamily="34" charset="0"/>
                <a:ea typeface="Petrona Bold" pitchFamily="34" charset="-122"/>
                <a:cs typeface="Petrona Bold" pitchFamily="34" charset="-120"/>
              </a:rPr>
              <a:t>E-Waste System Workflow: A Seamless Process</a:t>
            </a:r>
            <a:endParaRPr lang="en-US" sz="3500" dirty="0"/>
          </a:p>
        </p:txBody>
      </p:sp>
      <p:pic>
        <p:nvPicPr>
          <p:cNvPr id="3" name="Image 0" descr="preencoded.png">    </p:cNvPr>
          <p:cNvPicPr>
            <a:picLocks noChangeAspect="1"/>
          </p:cNvPicPr>
          <p:nvPr/>
        </p:nvPicPr>
        <p:blipFill>
          <a:blip r:embed="rId1"/>
          <a:stretch>
            <a:fillRect/>
          </a:stretch>
        </p:blipFill>
        <p:spPr>
          <a:xfrm>
            <a:off x="600432" y="1377791"/>
            <a:ext cx="857845" cy="1276231"/>
          </a:xfrm>
          <a:prstGeom prst="rect">
            <a:avLst/>
          </a:prstGeom>
        </p:spPr>
      </p:pic>
      <p:sp>
        <p:nvSpPr>
          <p:cNvPr id="4" name="Text 1"/>
          <p:cNvSpPr/>
          <p:nvPr/>
        </p:nvSpPr>
        <p:spPr>
          <a:xfrm>
            <a:off x="1715572" y="1549360"/>
            <a:ext cx="2288024" cy="281345"/>
          </a:xfrm>
          <a:prstGeom prst="rect">
            <a:avLst/>
          </a:prstGeom>
          <a:noFill/>
          <a:ln/>
        </p:spPr>
        <p:txBody>
          <a:bodyPr wrap="none" lIns="0" tIns="0" rIns="0" bIns="0" rtlCol="0" anchor="t"/>
          <a:lstStyle/>
          <a:p>
            <a:pPr algn="l" indent="0" marL="0">
              <a:lnSpc>
                <a:spcPts val="2200"/>
              </a:lnSpc>
              <a:buNone/>
            </a:pPr>
            <a:r>
              <a:rPr lang="en-US" sz="1750" b="1" dirty="0">
                <a:solidFill>
                  <a:srgbClr val="E0D6DE"/>
                </a:solidFill>
                <a:latin typeface="Petrona Bold" pitchFamily="34" charset="0"/>
                <a:ea typeface="Petrona Bold" pitchFamily="34" charset="-122"/>
                <a:cs typeface="Petrona Bold" pitchFamily="34" charset="-120"/>
              </a:rPr>
              <a:t>Consumer Interaction</a:t>
            </a:r>
            <a:endParaRPr lang="en-US" sz="1750" dirty="0"/>
          </a:p>
        </p:txBody>
      </p:sp>
      <p:sp>
        <p:nvSpPr>
          <p:cNvPr id="5" name="Text 2"/>
          <p:cNvSpPr/>
          <p:nvPr/>
        </p:nvSpPr>
        <p:spPr>
          <a:xfrm>
            <a:off x="1715572" y="1933575"/>
            <a:ext cx="12314396" cy="548878"/>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Inter" pitchFamily="34" charset="0"/>
                <a:ea typeface="Inter" pitchFamily="34" charset="-122"/>
                <a:cs typeface="Inter" pitchFamily="34" charset="-120"/>
              </a:rPr>
              <a:t>Consumers initiate the process by registering on the platform and submitting a request for e-waste pickup. This user-friendly step captures all necessary details, including item type and preferred collection time, ensuring a smooth start to the process.</a:t>
            </a:r>
            <a:endParaRPr lang="en-US" sz="1350" dirty="0"/>
          </a:p>
        </p:txBody>
      </p:sp>
      <p:pic>
        <p:nvPicPr>
          <p:cNvPr id="6" name="Image 1" descr="preencoded.png">    </p:cNvPr>
          <p:cNvPicPr>
            <a:picLocks noChangeAspect="1"/>
          </p:cNvPicPr>
          <p:nvPr/>
        </p:nvPicPr>
        <p:blipFill>
          <a:blip r:embed="rId2"/>
          <a:stretch>
            <a:fillRect/>
          </a:stretch>
        </p:blipFill>
        <p:spPr>
          <a:xfrm>
            <a:off x="600432" y="2654022"/>
            <a:ext cx="857845" cy="1276231"/>
          </a:xfrm>
          <a:prstGeom prst="rect">
            <a:avLst/>
          </a:prstGeom>
        </p:spPr>
      </p:pic>
      <p:sp>
        <p:nvSpPr>
          <p:cNvPr id="7" name="Text 3"/>
          <p:cNvSpPr/>
          <p:nvPr/>
        </p:nvSpPr>
        <p:spPr>
          <a:xfrm>
            <a:off x="1715572" y="2825591"/>
            <a:ext cx="2251829" cy="281345"/>
          </a:xfrm>
          <a:prstGeom prst="rect">
            <a:avLst/>
          </a:prstGeom>
          <a:noFill/>
          <a:ln/>
        </p:spPr>
        <p:txBody>
          <a:bodyPr wrap="none" lIns="0" tIns="0" rIns="0" bIns="0" rtlCol="0" anchor="t"/>
          <a:lstStyle/>
          <a:p>
            <a:pPr algn="l" indent="0" marL="0">
              <a:lnSpc>
                <a:spcPts val="2200"/>
              </a:lnSpc>
              <a:buNone/>
            </a:pPr>
            <a:r>
              <a:rPr lang="en-US" sz="1750" b="1" dirty="0">
                <a:solidFill>
                  <a:srgbClr val="E0D6DE"/>
                </a:solidFill>
                <a:latin typeface="Petrona Bold" pitchFamily="34" charset="0"/>
                <a:ea typeface="Petrona Bold" pitchFamily="34" charset="-122"/>
                <a:cs typeface="Petrona Bold" pitchFamily="34" charset="-120"/>
              </a:rPr>
              <a:t>Admin Oversight</a:t>
            </a:r>
            <a:endParaRPr lang="en-US" sz="1750" dirty="0"/>
          </a:p>
        </p:txBody>
      </p:sp>
      <p:sp>
        <p:nvSpPr>
          <p:cNvPr id="8" name="Text 4"/>
          <p:cNvSpPr/>
          <p:nvPr/>
        </p:nvSpPr>
        <p:spPr>
          <a:xfrm>
            <a:off x="1715572" y="3209806"/>
            <a:ext cx="12314396" cy="548878"/>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Inter" pitchFamily="34" charset="0"/>
                <a:ea typeface="Inter" pitchFamily="34" charset="-122"/>
                <a:cs typeface="Inter" pitchFamily="34" charset="-120"/>
              </a:rPr>
              <a:t>Administrators review pickup requests, efficiently assigning them to available collection agents based on location and schedule. They monitor the overall pickup schedule, ensuring timely assignments and effective resource allocation.</a:t>
            </a:r>
            <a:endParaRPr lang="en-US" sz="1350" dirty="0"/>
          </a:p>
        </p:txBody>
      </p:sp>
      <p:pic>
        <p:nvPicPr>
          <p:cNvPr id="9" name="Image 2" descr="preencoded.png">    </p:cNvPr>
          <p:cNvPicPr>
            <a:picLocks noChangeAspect="1"/>
          </p:cNvPicPr>
          <p:nvPr/>
        </p:nvPicPr>
        <p:blipFill>
          <a:blip r:embed="rId3"/>
          <a:stretch>
            <a:fillRect/>
          </a:stretch>
        </p:blipFill>
        <p:spPr>
          <a:xfrm>
            <a:off x="600432" y="3930253"/>
            <a:ext cx="857845" cy="1276231"/>
          </a:xfrm>
          <a:prstGeom prst="rect">
            <a:avLst/>
          </a:prstGeom>
        </p:spPr>
      </p:pic>
      <p:sp>
        <p:nvSpPr>
          <p:cNvPr id="10" name="Text 5"/>
          <p:cNvSpPr/>
          <p:nvPr/>
        </p:nvSpPr>
        <p:spPr>
          <a:xfrm>
            <a:off x="1715572" y="4101822"/>
            <a:ext cx="2251829" cy="281345"/>
          </a:xfrm>
          <a:prstGeom prst="rect">
            <a:avLst/>
          </a:prstGeom>
          <a:noFill/>
          <a:ln/>
        </p:spPr>
        <p:txBody>
          <a:bodyPr wrap="none" lIns="0" tIns="0" rIns="0" bIns="0" rtlCol="0" anchor="t"/>
          <a:lstStyle/>
          <a:p>
            <a:pPr algn="l" indent="0" marL="0">
              <a:lnSpc>
                <a:spcPts val="2200"/>
              </a:lnSpc>
              <a:buNone/>
            </a:pPr>
            <a:r>
              <a:rPr lang="en-US" sz="1750" b="1" dirty="0">
                <a:solidFill>
                  <a:srgbClr val="E0D6DE"/>
                </a:solidFill>
                <a:latin typeface="Petrona Bold" pitchFamily="34" charset="0"/>
                <a:ea typeface="Petrona Bold" pitchFamily="34" charset="-122"/>
                <a:cs typeface="Petrona Bold" pitchFamily="34" charset="-120"/>
              </a:rPr>
              <a:t>Agent Execution</a:t>
            </a:r>
            <a:endParaRPr lang="en-US" sz="1750" dirty="0"/>
          </a:p>
        </p:txBody>
      </p:sp>
      <p:sp>
        <p:nvSpPr>
          <p:cNvPr id="11" name="Text 6"/>
          <p:cNvSpPr/>
          <p:nvPr/>
        </p:nvSpPr>
        <p:spPr>
          <a:xfrm>
            <a:off x="1715572" y="4486037"/>
            <a:ext cx="12314396" cy="548878"/>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Inter" pitchFamily="34" charset="0"/>
                <a:ea typeface="Inter" pitchFamily="34" charset="-122"/>
                <a:cs typeface="Inter" pitchFamily="34" charset="-120"/>
              </a:rPr>
              <a:t>Assigned agents collect the e-waste from designated locations. They are responsible for updating the pickup status in real-time, providing transparency and tracking capabilities for both consumers and administrators.</a:t>
            </a:r>
            <a:endParaRPr lang="en-US" sz="1350" dirty="0"/>
          </a:p>
        </p:txBody>
      </p:sp>
      <p:pic>
        <p:nvPicPr>
          <p:cNvPr id="12" name="Image 3" descr="preencoded.png">    </p:cNvPr>
          <p:cNvPicPr>
            <a:picLocks noChangeAspect="1"/>
          </p:cNvPicPr>
          <p:nvPr/>
        </p:nvPicPr>
        <p:blipFill>
          <a:blip r:embed="rId4"/>
          <a:stretch>
            <a:fillRect/>
          </a:stretch>
        </p:blipFill>
        <p:spPr>
          <a:xfrm>
            <a:off x="600432" y="5206484"/>
            <a:ext cx="857845" cy="1276231"/>
          </a:xfrm>
          <a:prstGeom prst="rect">
            <a:avLst/>
          </a:prstGeom>
        </p:spPr>
      </p:pic>
      <p:sp>
        <p:nvSpPr>
          <p:cNvPr id="13" name="Text 7"/>
          <p:cNvSpPr/>
          <p:nvPr/>
        </p:nvSpPr>
        <p:spPr>
          <a:xfrm>
            <a:off x="1715572" y="5378053"/>
            <a:ext cx="2251829" cy="281345"/>
          </a:xfrm>
          <a:prstGeom prst="rect">
            <a:avLst/>
          </a:prstGeom>
          <a:noFill/>
          <a:ln/>
        </p:spPr>
        <p:txBody>
          <a:bodyPr wrap="none" lIns="0" tIns="0" rIns="0" bIns="0" rtlCol="0" anchor="t"/>
          <a:lstStyle/>
          <a:p>
            <a:pPr algn="l" indent="0" marL="0">
              <a:lnSpc>
                <a:spcPts val="2200"/>
              </a:lnSpc>
              <a:buNone/>
            </a:pPr>
            <a:r>
              <a:rPr lang="en-US" sz="1750" b="1" dirty="0">
                <a:solidFill>
                  <a:srgbClr val="E0D6DE"/>
                </a:solidFill>
                <a:latin typeface="Petrona Bold" pitchFamily="34" charset="0"/>
                <a:ea typeface="Petrona Bold" pitchFamily="34" charset="-122"/>
                <a:cs typeface="Petrona Bold" pitchFamily="34" charset="-120"/>
              </a:rPr>
              <a:t>Recycling Processing</a:t>
            </a:r>
            <a:endParaRPr lang="en-US" sz="1750" dirty="0"/>
          </a:p>
        </p:txBody>
      </p:sp>
      <p:sp>
        <p:nvSpPr>
          <p:cNvPr id="14" name="Text 8"/>
          <p:cNvSpPr/>
          <p:nvPr/>
        </p:nvSpPr>
        <p:spPr>
          <a:xfrm>
            <a:off x="1715572" y="5762268"/>
            <a:ext cx="12314396" cy="548878"/>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Inter" pitchFamily="34" charset="0"/>
                <a:ea typeface="Inter" pitchFamily="34" charset="-122"/>
                <a:cs typeface="Inter" pitchFamily="34" charset="-120"/>
              </a:rPr>
              <a:t>Once collected, e-waste is transferred to integrated recycling centers. The centers update the processing status, documenting each step of recycling, ensuring full transparency and compliance with environmental standards.</a:t>
            </a:r>
            <a:endParaRPr lang="en-US" sz="1350" dirty="0"/>
          </a:p>
        </p:txBody>
      </p:sp>
      <p:pic>
        <p:nvPicPr>
          <p:cNvPr id="15" name="Image 4" descr="preencoded.png">    </p:cNvPr>
          <p:cNvPicPr>
            <a:picLocks noChangeAspect="1"/>
          </p:cNvPicPr>
          <p:nvPr/>
        </p:nvPicPr>
        <p:blipFill>
          <a:blip r:embed="rId5"/>
          <a:stretch>
            <a:fillRect/>
          </a:stretch>
        </p:blipFill>
        <p:spPr>
          <a:xfrm>
            <a:off x="600432" y="6482715"/>
            <a:ext cx="857845" cy="1276231"/>
          </a:xfrm>
          <a:prstGeom prst="rect">
            <a:avLst/>
          </a:prstGeom>
        </p:spPr>
      </p:pic>
      <p:sp>
        <p:nvSpPr>
          <p:cNvPr id="16" name="Text 9"/>
          <p:cNvSpPr/>
          <p:nvPr/>
        </p:nvSpPr>
        <p:spPr>
          <a:xfrm>
            <a:off x="1715572" y="6654284"/>
            <a:ext cx="2677120" cy="281345"/>
          </a:xfrm>
          <a:prstGeom prst="rect">
            <a:avLst/>
          </a:prstGeom>
          <a:noFill/>
          <a:ln/>
        </p:spPr>
        <p:txBody>
          <a:bodyPr wrap="none" lIns="0" tIns="0" rIns="0" bIns="0" rtlCol="0" anchor="t"/>
          <a:lstStyle/>
          <a:p>
            <a:pPr algn="l" indent="0" marL="0">
              <a:lnSpc>
                <a:spcPts val="2200"/>
              </a:lnSpc>
              <a:buNone/>
            </a:pPr>
            <a:r>
              <a:rPr lang="en-US" sz="1750" b="1" dirty="0">
                <a:solidFill>
                  <a:srgbClr val="E0D6DE"/>
                </a:solidFill>
                <a:latin typeface="Petrona Bold" pitchFamily="34" charset="0"/>
                <a:ea typeface="Petrona Bold" pitchFamily="34" charset="-122"/>
                <a:cs typeface="Petrona Bold" pitchFamily="34" charset="-120"/>
              </a:rPr>
              <a:t>Reporting for Compliance</a:t>
            </a:r>
            <a:endParaRPr lang="en-US" sz="1750" dirty="0"/>
          </a:p>
        </p:txBody>
      </p:sp>
      <p:sp>
        <p:nvSpPr>
          <p:cNvPr id="17" name="Text 10"/>
          <p:cNvSpPr/>
          <p:nvPr/>
        </p:nvSpPr>
        <p:spPr>
          <a:xfrm>
            <a:off x="1715572" y="7038499"/>
            <a:ext cx="12314396" cy="548878"/>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Inter" pitchFamily="34" charset="0"/>
                <a:ea typeface="Inter" pitchFamily="34" charset="-122"/>
                <a:cs typeface="Inter" pitchFamily="34" charset="-120"/>
              </a:rPr>
              <a:t>The system generates comprehensive reports on e-waste statistics and compliance, providing valuable insights for regulatory bodies and stakeholders. These reports facilitate data-driven decision-making and continuous improvement.</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3528" y="474583"/>
            <a:ext cx="8394025" cy="565785"/>
          </a:xfrm>
          <a:prstGeom prst="rect">
            <a:avLst/>
          </a:prstGeom>
          <a:noFill/>
          <a:ln/>
        </p:spPr>
        <p:txBody>
          <a:bodyPr wrap="none" lIns="0" tIns="0" rIns="0" bIns="0" rtlCol="0" anchor="t"/>
          <a:lstStyle/>
          <a:p>
            <a:pPr algn="l" indent="0" marL="0">
              <a:lnSpc>
                <a:spcPts val="4450"/>
              </a:lnSpc>
              <a:buNone/>
            </a:pPr>
            <a:r>
              <a:rPr lang="en-US" sz="3550" b="1" dirty="0">
                <a:solidFill>
                  <a:srgbClr val="FF8AAF"/>
                </a:solidFill>
                <a:latin typeface="Petrona Bold" pitchFamily="34" charset="0"/>
                <a:ea typeface="Petrona Bold" pitchFamily="34" charset="-122"/>
                <a:cs typeface="Petrona Bold" pitchFamily="34" charset="-120"/>
              </a:rPr>
              <a:t>Overcoming Implementation Challenges</a:t>
            </a:r>
            <a:endParaRPr lang="en-US" sz="3550" dirty="0"/>
          </a:p>
        </p:txBody>
      </p:sp>
      <p:sp>
        <p:nvSpPr>
          <p:cNvPr id="3" name="Shape 1"/>
          <p:cNvSpPr/>
          <p:nvPr/>
        </p:nvSpPr>
        <p:spPr>
          <a:xfrm>
            <a:off x="7303770" y="1385173"/>
            <a:ext cx="22860" cy="6369725"/>
          </a:xfrm>
          <a:prstGeom prst="roundRect">
            <a:avLst>
              <a:gd name="adj" fmla="val 316846"/>
            </a:avLst>
          </a:prstGeom>
          <a:solidFill>
            <a:srgbClr val="48367C"/>
          </a:solidFill>
          <a:ln/>
        </p:spPr>
      </p:sp>
      <p:sp>
        <p:nvSpPr>
          <p:cNvPr id="4" name="Shape 2"/>
          <p:cNvSpPr/>
          <p:nvPr/>
        </p:nvSpPr>
        <p:spPr>
          <a:xfrm>
            <a:off x="6626781" y="1567696"/>
            <a:ext cx="517327" cy="22860"/>
          </a:xfrm>
          <a:prstGeom prst="roundRect">
            <a:avLst>
              <a:gd name="adj" fmla="val 316846"/>
            </a:avLst>
          </a:prstGeom>
          <a:solidFill>
            <a:srgbClr val="48367C"/>
          </a:solidFill>
          <a:ln/>
        </p:spPr>
      </p:sp>
      <p:sp>
        <p:nvSpPr>
          <p:cNvPr id="5" name="Shape 3"/>
          <p:cNvSpPr/>
          <p:nvPr/>
        </p:nvSpPr>
        <p:spPr>
          <a:xfrm>
            <a:off x="7121247" y="1385173"/>
            <a:ext cx="387906" cy="387906"/>
          </a:xfrm>
          <a:prstGeom prst="roundRect">
            <a:avLst>
              <a:gd name="adj" fmla="val 18672"/>
            </a:avLst>
          </a:prstGeom>
          <a:solidFill>
            <a:srgbClr val="2F1D63"/>
          </a:solidFill>
          <a:ln w="7620">
            <a:solidFill>
              <a:srgbClr val="48367C"/>
            </a:solidFill>
            <a:prstDash val="solid"/>
          </a:ln>
        </p:spPr>
      </p:sp>
      <p:sp>
        <p:nvSpPr>
          <p:cNvPr id="6" name="Text 4"/>
          <p:cNvSpPr/>
          <p:nvPr/>
        </p:nvSpPr>
        <p:spPr>
          <a:xfrm>
            <a:off x="7179409" y="1409402"/>
            <a:ext cx="271582" cy="339447"/>
          </a:xfrm>
          <a:prstGeom prst="rect">
            <a:avLst/>
          </a:prstGeom>
          <a:noFill/>
          <a:ln/>
        </p:spPr>
        <p:txBody>
          <a:bodyPr wrap="none" lIns="0" tIns="0" rIns="0" bIns="0" rtlCol="0" anchor="t"/>
          <a:lstStyle/>
          <a:p>
            <a:pPr algn="ctr" indent="0" marL="0">
              <a:lnSpc>
                <a:spcPts val="2100"/>
              </a:lnSpc>
              <a:buNone/>
            </a:pPr>
            <a:r>
              <a:rPr lang="en-US" sz="2100" b="1" dirty="0">
                <a:solidFill>
                  <a:srgbClr val="E0D6DE"/>
                </a:solidFill>
                <a:latin typeface="Petrona Bold" pitchFamily="34" charset="0"/>
                <a:ea typeface="Petrona Bold" pitchFamily="34" charset="-122"/>
                <a:cs typeface="Petrona Bold" pitchFamily="34" charset="-120"/>
              </a:rPr>
              <a:t>1</a:t>
            </a:r>
            <a:endParaRPr lang="en-US" sz="2100" dirty="0"/>
          </a:p>
        </p:txBody>
      </p:sp>
      <p:sp>
        <p:nvSpPr>
          <p:cNvPr id="7" name="Text 5"/>
          <p:cNvSpPr/>
          <p:nvPr/>
        </p:nvSpPr>
        <p:spPr>
          <a:xfrm>
            <a:off x="3330178" y="1444347"/>
            <a:ext cx="3122771" cy="282893"/>
          </a:xfrm>
          <a:prstGeom prst="rect">
            <a:avLst/>
          </a:prstGeom>
          <a:noFill/>
          <a:ln/>
        </p:spPr>
        <p:txBody>
          <a:bodyPr wrap="none" lIns="0" tIns="0" rIns="0" bIns="0" rtlCol="0" anchor="t"/>
          <a:lstStyle/>
          <a:p>
            <a:pPr algn="r" indent="0" marL="0">
              <a:lnSpc>
                <a:spcPts val="2200"/>
              </a:lnSpc>
              <a:buNone/>
            </a:pPr>
            <a:r>
              <a:rPr lang="en-US" sz="1750" b="1" dirty="0">
                <a:solidFill>
                  <a:srgbClr val="E0D6DE"/>
                </a:solidFill>
                <a:latin typeface="Petrona Bold" pitchFamily="34" charset="0"/>
                <a:ea typeface="Petrona Bold" pitchFamily="34" charset="-122"/>
                <a:cs typeface="Petrona Bold" pitchFamily="34" charset="-120"/>
              </a:rPr>
              <a:t>Challenge: Real-time Tracking</a:t>
            </a:r>
            <a:endParaRPr lang="en-US" sz="1750" dirty="0"/>
          </a:p>
        </p:txBody>
      </p:sp>
      <p:sp>
        <p:nvSpPr>
          <p:cNvPr id="8" name="Text 6"/>
          <p:cNvSpPr/>
          <p:nvPr/>
        </p:nvSpPr>
        <p:spPr>
          <a:xfrm>
            <a:off x="603528" y="1830705"/>
            <a:ext cx="5849422" cy="827246"/>
          </a:xfrm>
          <a:prstGeom prst="rect">
            <a:avLst/>
          </a:prstGeom>
          <a:noFill/>
          <a:ln/>
        </p:spPr>
        <p:txBody>
          <a:bodyPr wrap="square" lIns="0" tIns="0" rIns="0" bIns="0" rtlCol="0" anchor="t"/>
          <a:lstStyle/>
          <a:p>
            <a:pPr algn="r" indent="0" marL="0">
              <a:lnSpc>
                <a:spcPts val="2150"/>
              </a:lnSpc>
              <a:buNone/>
            </a:pPr>
            <a:r>
              <a:rPr lang="en-US" sz="1350" dirty="0">
                <a:solidFill>
                  <a:srgbClr val="E0D6DE"/>
                </a:solidFill>
                <a:latin typeface="Inter" pitchFamily="34" charset="0"/>
                <a:ea typeface="Inter" pitchFamily="34" charset="-122"/>
                <a:cs typeface="Inter" pitchFamily="34" charset="-120"/>
              </a:rPr>
              <a:t>Ensuring immediate and accurate updates on e-waste pickup and processing status presented a significant technical hurdle. Traditional polling methods would have been inefficient and resource-intensive.</a:t>
            </a:r>
            <a:endParaRPr lang="en-US" sz="1350" dirty="0"/>
          </a:p>
        </p:txBody>
      </p:sp>
      <p:sp>
        <p:nvSpPr>
          <p:cNvPr id="9" name="Shape 7"/>
          <p:cNvSpPr/>
          <p:nvPr/>
        </p:nvSpPr>
        <p:spPr>
          <a:xfrm>
            <a:off x="7486293" y="2602230"/>
            <a:ext cx="517327" cy="22860"/>
          </a:xfrm>
          <a:prstGeom prst="roundRect">
            <a:avLst>
              <a:gd name="adj" fmla="val 316846"/>
            </a:avLst>
          </a:prstGeom>
          <a:solidFill>
            <a:srgbClr val="48367C"/>
          </a:solidFill>
          <a:ln/>
        </p:spPr>
      </p:sp>
      <p:sp>
        <p:nvSpPr>
          <p:cNvPr id="10" name="Shape 8"/>
          <p:cNvSpPr/>
          <p:nvPr/>
        </p:nvSpPr>
        <p:spPr>
          <a:xfrm>
            <a:off x="7121247" y="2419707"/>
            <a:ext cx="387906" cy="387906"/>
          </a:xfrm>
          <a:prstGeom prst="roundRect">
            <a:avLst>
              <a:gd name="adj" fmla="val 18672"/>
            </a:avLst>
          </a:prstGeom>
          <a:solidFill>
            <a:srgbClr val="2F1D63"/>
          </a:solidFill>
          <a:ln w="7620">
            <a:solidFill>
              <a:srgbClr val="48367C"/>
            </a:solidFill>
            <a:prstDash val="solid"/>
          </a:ln>
        </p:spPr>
      </p:sp>
      <p:sp>
        <p:nvSpPr>
          <p:cNvPr id="11" name="Text 9"/>
          <p:cNvSpPr/>
          <p:nvPr/>
        </p:nvSpPr>
        <p:spPr>
          <a:xfrm>
            <a:off x="7179409" y="2443936"/>
            <a:ext cx="271582" cy="339447"/>
          </a:xfrm>
          <a:prstGeom prst="rect">
            <a:avLst/>
          </a:prstGeom>
          <a:noFill/>
          <a:ln/>
        </p:spPr>
        <p:txBody>
          <a:bodyPr wrap="none" lIns="0" tIns="0" rIns="0" bIns="0" rtlCol="0" anchor="t"/>
          <a:lstStyle/>
          <a:p>
            <a:pPr algn="ctr" indent="0" marL="0">
              <a:lnSpc>
                <a:spcPts val="2100"/>
              </a:lnSpc>
              <a:buNone/>
            </a:pPr>
            <a:r>
              <a:rPr lang="en-US" sz="2100" b="1" dirty="0">
                <a:solidFill>
                  <a:srgbClr val="E0D6DE"/>
                </a:solidFill>
                <a:latin typeface="Petrona Bold" pitchFamily="34" charset="0"/>
                <a:ea typeface="Petrona Bold" pitchFamily="34" charset="-122"/>
                <a:cs typeface="Petrona Bold" pitchFamily="34" charset="-120"/>
              </a:rPr>
              <a:t>2</a:t>
            </a:r>
            <a:endParaRPr lang="en-US" sz="2100" dirty="0"/>
          </a:p>
        </p:txBody>
      </p:sp>
      <p:sp>
        <p:nvSpPr>
          <p:cNvPr id="12" name="Text 10"/>
          <p:cNvSpPr/>
          <p:nvPr/>
        </p:nvSpPr>
        <p:spPr>
          <a:xfrm>
            <a:off x="8177451" y="2478881"/>
            <a:ext cx="3346013" cy="282893"/>
          </a:xfrm>
          <a:prstGeom prst="rect">
            <a:avLst/>
          </a:prstGeom>
          <a:noFill/>
          <a:ln/>
        </p:spPr>
        <p:txBody>
          <a:bodyPr wrap="none" lIns="0" tIns="0" rIns="0" bIns="0" rtlCol="0" anchor="t"/>
          <a:lstStyle/>
          <a:p>
            <a:pPr algn="l" indent="0" marL="0">
              <a:lnSpc>
                <a:spcPts val="2200"/>
              </a:lnSpc>
              <a:buNone/>
            </a:pPr>
            <a:r>
              <a:rPr lang="en-US" sz="1750" b="1" dirty="0">
                <a:solidFill>
                  <a:srgbClr val="E0D6DE"/>
                </a:solidFill>
                <a:latin typeface="Petrona Bold" pitchFamily="34" charset="0"/>
                <a:ea typeface="Petrona Bold" pitchFamily="34" charset="-122"/>
                <a:cs typeface="Petrona Bold" pitchFamily="34" charset="-120"/>
              </a:rPr>
              <a:t>Solution: WebSocket Integration</a:t>
            </a:r>
            <a:endParaRPr lang="en-US" sz="1750" dirty="0"/>
          </a:p>
        </p:txBody>
      </p:sp>
      <p:sp>
        <p:nvSpPr>
          <p:cNvPr id="13" name="Text 11"/>
          <p:cNvSpPr/>
          <p:nvPr/>
        </p:nvSpPr>
        <p:spPr>
          <a:xfrm>
            <a:off x="8177451" y="2865239"/>
            <a:ext cx="5849422" cy="1102995"/>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Inter" pitchFamily="34" charset="0"/>
                <a:ea typeface="Inter" pitchFamily="34" charset="-122"/>
                <a:cs typeface="Inter" pitchFamily="34" charset="-120"/>
              </a:rPr>
              <a:t>We implemented WebSocket technology to enable persistent, full-duplex communication channels between the server and clients. This allows for instantaneous updates, providing real-time tracking capabilities and enhancing user experience.</a:t>
            </a:r>
            <a:endParaRPr lang="en-US" sz="1350" dirty="0"/>
          </a:p>
        </p:txBody>
      </p:sp>
      <p:sp>
        <p:nvSpPr>
          <p:cNvPr id="14" name="Shape 12"/>
          <p:cNvSpPr/>
          <p:nvPr/>
        </p:nvSpPr>
        <p:spPr>
          <a:xfrm>
            <a:off x="6626781" y="3548896"/>
            <a:ext cx="517327" cy="22860"/>
          </a:xfrm>
          <a:prstGeom prst="roundRect">
            <a:avLst>
              <a:gd name="adj" fmla="val 316846"/>
            </a:avLst>
          </a:prstGeom>
          <a:solidFill>
            <a:srgbClr val="48367C"/>
          </a:solidFill>
          <a:ln/>
        </p:spPr>
      </p:sp>
      <p:sp>
        <p:nvSpPr>
          <p:cNvPr id="15" name="Shape 13"/>
          <p:cNvSpPr/>
          <p:nvPr/>
        </p:nvSpPr>
        <p:spPr>
          <a:xfrm>
            <a:off x="7121247" y="3366373"/>
            <a:ext cx="387906" cy="387906"/>
          </a:xfrm>
          <a:prstGeom prst="roundRect">
            <a:avLst>
              <a:gd name="adj" fmla="val 18672"/>
            </a:avLst>
          </a:prstGeom>
          <a:solidFill>
            <a:srgbClr val="2F1D63"/>
          </a:solidFill>
          <a:ln w="7620">
            <a:solidFill>
              <a:srgbClr val="48367C"/>
            </a:solidFill>
            <a:prstDash val="solid"/>
          </a:ln>
        </p:spPr>
      </p:sp>
      <p:sp>
        <p:nvSpPr>
          <p:cNvPr id="16" name="Text 14"/>
          <p:cNvSpPr/>
          <p:nvPr/>
        </p:nvSpPr>
        <p:spPr>
          <a:xfrm>
            <a:off x="7179409" y="3390602"/>
            <a:ext cx="271582" cy="339447"/>
          </a:xfrm>
          <a:prstGeom prst="rect">
            <a:avLst/>
          </a:prstGeom>
          <a:noFill/>
          <a:ln/>
        </p:spPr>
        <p:txBody>
          <a:bodyPr wrap="none" lIns="0" tIns="0" rIns="0" bIns="0" rtlCol="0" anchor="t"/>
          <a:lstStyle/>
          <a:p>
            <a:pPr algn="ctr" indent="0" marL="0">
              <a:lnSpc>
                <a:spcPts val="2100"/>
              </a:lnSpc>
              <a:buNone/>
            </a:pPr>
            <a:r>
              <a:rPr lang="en-US" sz="2100" b="1" dirty="0">
                <a:solidFill>
                  <a:srgbClr val="E0D6DE"/>
                </a:solidFill>
                <a:latin typeface="Petrona Bold" pitchFamily="34" charset="0"/>
                <a:ea typeface="Petrona Bold" pitchFamily="34" charset="-122"/>
                <a:cs typeface="Petrona Bold" pitchFamily="34" charset="-120"/>
              </a:rPr>
              <a:t>3</a:t>
            </a:r>
            <a:endParaRPr lang="en-US" sz="2100" dirty="0"/>
          </a:p>
        </p:txBody>
      </p:sp>
      <p:sp>
        <p:nvSpPr>
          <p:cNvPr id="17" name="Text 15"/>
          <p:cNvSpPr/>
          <p:nvPr/>
        </p:nvSpPr>
        <p:spPr>
          <a:xfrm>
            <a:off x="2598420" y="3425547"/>
            <a:ext cx="3854529" cy="282893"/>
          </a:xfrm>
          <a:prstGeom prst="rect">
            <a:avLst/>
          </a:prstGeom>
          <a:noFill/>
          <a:ln/>
        </p:spPr>
        <p:txBody>
          <a:bodyPr wrap="none" lIns="0" tIns="0" rIns="0" bIns="0" rtlCol="0" anchor="t"/>
          <a:lstStyle/>
          <a:p>
            <a:pPr algn="r" indent="0" marL="0">
              <a:lnSpc>
                <a:spcPts val="2200"/>
              </a:lnSpc>
              <a:buNone/>
            </a:pPr>
            <a:r>
              <a:rPr lang="en-US" sz="1750" b="1" dirty="0">
                <a:solidFill>
                  <a:srgbClr val="E0D6DE"/>
                </a:solidFill>
                <a:latin typeface="Petrona Bold" pitchFamily="34" charset="0"/>
                <a:ea typeface="Petrona Bold" pitchFamily="34" charset="-122"/>
                <a:cs typeface="Petrona Bold" pitchFamily="34" charset="-120"/>
              </a:rPr>
              <a:t>Challenge: Data Volume Management</a:t>
            </a:r>
            <a:endParaRPr lang="en-US" sz="1750" dirty="0"/>
          </a:p>
        </p:txBody>
      </p:sp>
      <p:sp>
        <p:nvSpPr>
          <p:cNvPr id="18" name="Text 16"/>
          <p:cNvSpPr/>
          <p:nvPr/>
        </p:nvSpPr>
        <p:spPr>
          <a:xfrm>
            <a:off x="603528" y="3811905"/>
            <a:ext cx="5849422" cy="1102995"/>
          </a:xfrm>
          <a:prstGeom prst="rect">
            <a:avLst/>
          </a:prstGeom>
          <a:noFill/>
          <a:ln/>
        </p:spPr>
        <p:txBody>
          <a:bodyPr wrap="square" lIns="0" tIns="0" rIns="0" bIns="0" rtlCol="0" anchor="t"/>
          <a:lstStyle/>
          <a:p>
            <a:pPr algn="r" indent="0" marL="0">
              <a:lnSpc>
                <a:spcPts val="2150"/>
              </a:lnSpc>
              <a:buNone/>
            </a:pPr>
            <a:r>
              <a:rPr lang="en-US" sz="1350" dirty="0">
                <a:solidFill>
                  <a:srgbClr val="E0D6DE"/>
                </a:solidFill>
                <a:latin typeface="Inter" pitchFamily="34" charset="0"/>
                <a:ea typeface="Inter" pitchFamily="34" charset="-122"/>
                <a:cs typeface="Inter" pitchFamily="34" charset="-120"/>
              </a:rPr>
              <a:t>Handling the continuously growing volume of e-waste data, including user requests, tracking information, and recycling records, required a robust and scalable database solution. Relational databases posed potential bottlenecks.</a:t>
            </a:r>
            <a:endParaRPr lang="en-US" sz="1350" dirty="0"/>
          </a:p>
        </p:txBody>
      </p:sp>
      <p:sp>
        <p:nvSpPr>
          <p:cNvPr id="19" name="Shape 17"/>
          <p:cNvSpPr/>
          <p:nvPr/>
        </p:nvSpPr>
        <p:spPr>
          <a:xfrm>
            <a:off x="7486293" y="4495562"/>
            <a:ext cx="517327" cy="22860"/>
          </a:xfrm>
          <a:prstGeom prst="roundRect">
            <a:avLst>
              <a:gd name="adj" fmla="val 316846"/>
            </a:avLst>
          </a:prstGeom>
          <a:solidFill>
            <a:srgbClr val="48367C"/>
          </a:solidFill>
          <a:ln/>
        </p:spPr>
      </p:sp>
      <p:sp>
        <p:nvSpPr>
          <p:cNvPr id="20" name="Shape 18"/>
          <p:cNvSpPr/>
          <p:nvPr/>
        </p:nvSpPr>
        <p:spPr>
          <a:xfrm>
            <a:off x="7121247" y="4313039"/>
            <a:ext cx="387906" cy="387906"/>
          </a:xfrm>
          <a:prstGeom prst="roundRect">
            <a:avLst>
              <a:gd name="adj" fmla="val 18672"/>
            </a:avLst>
          </a:prstGeom>
          <a:solidFill>
            <a:srgbClr val="2F1D63"/>
          </a:solidFill>
          <a:ln w="7620">
            <a:solidFill>
              <a:srgbClr val="48367C"/>
            </a:solidFill>
            <a:prstDash val="solid"/>
          </a:ln>
        </p:spPr>
      </p:sp>
      <p:sp>
        <p:nvSpPr>
          <p:cNvPr id="21" name="Text 19"/>
          <p:cNvSpPr/>
          <p:nvPr/>
        </p:nvSpPr>
        <p:spPr>
          <a:xfrm>
            <a:off x="7179409" y="4337268"/>
            <a:ext cx="271582" cy="339447"/>
          </a:xfrm>
          <a:prstGeom prst="rect">
            <a:avLst/>
          </a:prstGeom>
          <a:noFill/>
          <a:ln/>
        </p:spPr>
        <p:txBody>
          <a:bodyPr wrap="none" lIns="0" tIns="0" rIns="0" bIns="0" rtlCol="0" anchor="t"/>
          <a:lstStyle/>
          <a:p>
            <a:pPr algn="ctr" indent="0" marL="0">
              <a:lnSpc>
                <a:spcPts val="2100"/>
              </a:lnSpc>
              <a:buNone/>
            </a:pPr>
            <a:r>
              <a:rPr lang="en-US" sz="2100" b="1" dirty="0">
                <a:solidFill>
                  <a:srgbClr val="E0D6DE"/>
                </a:solidFill>
                <a:latin typeface="Petrona Bold" pitchFamily="34" charset="0"/>
                <a:ea typeface="Petrona Bold" pitchFamily="34" charset="-122"/>
                <a:cs typeface="Petrona Bold" pitchFamily="34" charset="-120"/>
              </a:rPr>
              <a:t>4</a:t>
            </a:r>
            <a:endParaRPr lang="en-US" sz="2100" dirty="0"/>
          </a:p>
        </p:txBody>
      </p:sp>
      <p:sp>
        <p:nvSpPr>
          <p:cNvPr id="22" name="Text 20"/>
          <p:cNvSpPr/>
          <p:nvPr/>
        </p:nvSpPr>
        <p:spPr>
          <a:xfrm>
            <a:off x="8177451" y="4372213"/>
            <a:ext cx="3294698" cy="282893"/>
          </a:xfrm>
          <a:prstGeom prst="rect">
            <a:avLst/>
          </a:prstGeom>
          <a:noFill/>
          <a:ln/>
        </p:spPr>
        <p:txBody>
          <a:bodyPr wrap="none" lIns="0" tIns="0" rIns="0" bIns="0" rtlCol="0" anchor="t"/>
          <a:lstStyle/>
          <a:p>
            <a:pPr algn="l" indent="0" marL="0">
              <a:lnSpc>
                <a:spcPts val="2200"/>
              </a:lnSpc>
              <a:buNone/>
            </a:pPr>
            <a:r>
              <a:rPr lang="en-US" sz="1750" b="1" dirty="0">
                <a:solidFill>
                  <a:srgbClr val="E0D6DE"/>
                </a:solidFill>
                <a:latin typeface="Petrona Bold" pitchFamily="34" charset="0"/>
                <a:ea typeface="Petrona Bold" pitchFamily="34" charset="-122"/>
                <a:cs typeface="Petrona Bold" pitchFamily="34" charset="-120"/>
              </a:rPr>
              <a:t>Solution: MongoDB's Scalability</a:t>
            </a:r>
            <a:endParaRPr lang="en-US" sz="1750" dirty="0"/>
          </a:p>
        </p:txBody>
      </p:sp>
      <p:sp>
        <p:nvSpPr>
          <p:cNvPr id="23" name="Text 21"/>
          <p:cNvSpPr/>
          <p:nvPr/>
        </p:nvSpPr>
        <p:spPr>
          <a:xfrm>
            <a:off x="8177451" y="4758571"/>
            <a:ext cx="5849422" cy="1102995"/>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Inter" pitchFamily="34" charset="0"/>
                <a:ea typeface="Inter" pitchFamily="34" charset="-122"/>
                <a:cs typeface="Inter" pitchFamily="34" charset="-120"/>
              </a:rPr>
              <a:t>Leveraging MongoDB, a NoSQL database, allowed us to manage large volumes of unstructured and semi-structured data efficiently. Its flexible schema and horizontal scalability features ensured high performance and data integrity.</a:t>
            </a:r>
            <a:endParaRPr lang="en-US" sz="1350" dirty="0"/>
          </a:p>
        </p:txBody>
      </p:sp>
      <p:sp>
        <p:nvSpPr>
          <p:cNvPr id="24" name="Shape 22"/>
          <p:cNvSpPr/>
          <p:nvPr/>
        </p:nvSpPr>
        <p:spPr>
          <a:xfrm>
            <a:off x="6626781" y="5442228"/>
            <a:ext cx="517327" cy="22860"/>
          </a:xfrm>
          <a:prstGeom prst="roundRect">
            <a:avLst>
              <a:gd name="adj" fmla="val 316846"/>
            </a:avLst>
          </a:prstGeom>
          <a:solidFill>
            <a:srgbClr val="48367C"/>
          </a:solidFill>
          <a:ln/>
        </p:spPr>
      </p:sp>
      <p:sp>
        <p:nvSpPr>
          <p:cNvPr id="25" name="Shape 23"/>
          <p:cNvSpPr/>
          <p:nvPr/>
        </p:nvSpPr>
        <p:spPr>
          <a:xfrm>
            <a:off x="7121247" y="5259705"/>
            <a:ext cx="387906" cy="387906"/>
          </a:xfrm>
          <a:prstGeom prst="roundRect">
            <a:avLst>
              <a:gd name="adj" fmla="val 18672"/>
            </a:avLst>
          </a:prstGeom>
          <a:solidFill>
            <a:srgbClr val="2F1D63"/>
          </a:solidFill>
          <a:ln w="7620">
            <a:solidFill>
              <a:srgbClr val="48367C"/>
            </a:solidFill>
            <a:prstDash val="solid"/>
          </a:ln>
        </p:spPr>
      </p:sp>
      <p:sp>
        <p:nvSpPr>
          <p:cNvPr id="26" name="Text 24"/>
          <p:cNvSpPr/>
          <p:nvPr/>
        </p:nvSpPr>
        <p:spPr>
          <a:xfrm>
            <a:off x="7179409" y="5283934"/>
            <a:ext cx="271582" cy="339447"/>
          </a:xfrm>
          <a:prstGeom prst="rect">
            <a:avLst/>
          </a:prstGeom>
          <a:noFill/>
          <a:ln/>
        </p:spPr>
        <p:txBody>
          <a:bodyPr wrap="none" lIns="0" tIns="0" rIns="0" bIns="0" rtlCol="0" anchor="t"/>
          <a:lstStyle/>
          <a:p>
            <a:pPr algn="ctr" indent="0" marL="0">
              <a:lnSpc>
                <a:spcPts val="2100"/>
              </a:lnSpc>
              <a:buNone/>
            </a:pPr>
            <a:r>
              <a:rPr lang="en-US" sz="2100" b="1" dirty="0">
                <a:solidFill>
                  <a:srgbClr val="E0D6DE"/>
                </a:solidFill>
                <a:latin typeface="Petrona Bold" pitchFamily="34" charset="0"/>
                <a:ea typeface="Petrona Bold" pitchFamily="34" charset="-122"/>
                <a:cs typeface="Petrona Bold" pitchFamily="34" charset="-120"/>
              </a:rPr>
              <a:t>5</a:t>
            </a:r>
            <a:endParaRPr lang="en-US" sz="2100" dirty="0"/>
          </a:p>
        </p:txBody>
      </p:sp>
      <p:sp>
        <p:nvSpPr>
          <p:cNvPr id="27" name="Text 25"/>
          <p:cNvSpPr/>
          <p:nvPr/>
        </p:nvSpPr>
        <p:spPr>
          <a:xfrm>
            <a:off x="3819049" y="5318879"/>
            <a:ext cx="2633901" cy="282893"/>
          </a:xfrm>
          <a:prstGeom prst="rect">
            <a:avLst/>
          </a:prstGeom>
          <a:noFill/>
          <a:ln/>
        </p:spPr>
        <p:txBody>
          <a:bodyPr wrap="none" lIns="0" tIns="0" rIns="0" bIns="0" rtlCol="0" anchor="t"/>
          <a:lstStyle/>
          <a:p>
            <a:pPr algn="r" indent="0" marL="0">
              <a:lnSpc>
                <a:spcPts val="2200"/>
              </a:lnSpc>
              <a:buNone/>
            </a:pPr>
            <a:r>
              <a:rPr lang="en-US" sz="1750" b="1" dirty="0">
                <a:solidFill>
                  <a:srgbClr val="E0D6DE"/>
                </a:solidFill>
                <a:latin typeface="Petrona Bold" pitchFamily="34" charset="0"/>
                <a:ea typeface="Petrona Bold" pitchFamily="34" charset="-122"/>
                <a:cs typeface="Petrona Bold" pitchFamily="34" charset="-120"/>
              </a:rPr>
              <a:t>Challenge: User Adoption</a:t>
            </a:r>
            <a:endParaRPr lang="en-US" sz="1750" dirty="0"/>
          </a:p>
        </p:txBody>
      </p:sp>
      <p:sp>
        <p:nvSpPr>
          <p:cNvPr id="28" name="Text 26"/>
          <p:cNvSpPr/>
          <p:nvPr/>
        </p:nvSpPr>
        <p:spPr>
          <a:xfrm>
            <a:off x="603528" y="5705237"/>
            <a:ext cx="5849422" cy="827246"/>
          </a:xfrm>
          <a:prstGeom prst="rect">
            <a:avLst/>
          </a:prstGeom>
          <a:noFill/>
          <a:ln/>
        </p:spPr>
        <p:txBody>
          <a:bodyPr wrap="square" lIns="0" tIns="0" rIns="0" bIns="0" rtlCol="0" anchor="t"/>
          <a:lstStyle/>
          <a:p>
            <a:pPr algn="r" indent="0" marL="0">
              <a:lnSpc>
                <a:spcPts val="2150"/>
              </a:lnSpc>
              <a:buNone/>
            </a:pPr>
            <a:r>
              <a:rPr lang="en-US" sz="1350" dirty="0">
                <a:solidFill>
                  <a:srgbClr val="E0D6DE"/>
                </a:solidFill>
                <a:latin typeface="Inter" pitchFamily="34" charset="0"/>
                <a:ea typeface="Inter" pitchFamily="34" charset="-122"/>
                <a:cs typeface="Inter" pitchFamily="34" charset="-120"/>
              </a:rPr>
              <a:t>Encouraging widespread adoption and sustained engagement from diverse user groups was crucial. Users needed a compelling reason to switch from traditional disposal methods to our digital platform.</a:t>
            </a:r>
            <a:endParaRPr lang="en-US" sz="1350" dirty="0"/>
          </a:p>
        </p:txBody>
      </p:sp>
      <p:sp>
        <p:nvSpPr>
          <p:cNvPr id="29" name="Shape 27"/>
          <p:cNvSpPr/>
          <p:nvPr/>
        </p:nvSpPr>
        <p:spPr>
          <a:xfrm>
            <a:off x="7486293" y="6388894"/>
            <a:ext cx="517327" cy="22860"/>
          </a:xfrm>
          <a:prstGeom prst="roundRect">
            <a:avLst>
              <a:gd name="adj" fmla="val 316846"/>
            </a:avLst>
          </a:prstGeom>
          <a:solidFill>
            <a:srgbClr val="48367C"/>
          </a:solidFill>
          <a:ln/>
        </p:spPr>
      </p:sp>
      <p:sp>
        <p:nvSpPr>
          <p:cNvPr id="30" name="Shape 28"/>
          <p:cNvSpPr/>
          <p:nvPr/>
        </p:nvSpPr>
        <p:spPr>
          <a:xfrm>
            <a:off x="7121247" y="6206371"/>
            <a:ext cx="387906" cy="387906"/>
          </a:xfrm>
          <a:prstGeom prst="roundRect">
            <a:avLst>
              <a:gd name="adj" fmla="val 18672"/>
            </a:avLst>
          </a:prstGeom>
          <a:solidFill>
            <a:srgbClr val="2F1D63"/>
          </a:solidFill>
          <a:ln w="7620">
            <a:solidFill>
              <a:srgbClr val="48367C"/>
            </a:solidFill>
            <a:prstDash val="solid"/>
          </a:ln>
        </p:spPr>
      </p:sp>
      <p:sp>
        <p:nvSpPr>
          <p:cNvPr id="31" name="Text 29"/>
          <p:cNvSpPr/>
          <p:nvPr/>
        </p:nvSpPr>
        <p:spPr>
          <a:xfrm>
            <a:off x="7179409" y="6230600"/>
            <a:ext cx="271582" cy="339447"/>
          </a:xfrm>
          <a:prstGeom prst="rect">
            <a:avLst/>
          </a:prstGeom>
          <a:noFill/>
          <a:ln/>
        </p:spPr>
        <p:txBody>
          <a:bodyPr wrap="none" lIns="0" tIns="0" rIns="0" bIns="0" rtlCol="0" anchor="t"/>
          <a:lstStyle/>
          <a:p>
            <a:pPr algn="ctr" indent="0" marL="0">
              <a:lnSpc>
                <a:spcPts val="2100"/>
              </a:lnSpc>
              <a:buNone/>
            </a:pPr>
            <a:r>
              <a:rPr lang="en-US" sz="2100" b="1" dirty="0">
                <a:solidFill>
                  <a:srgbClr val="E0D6DE"/>
                </a:solidFill>
                <a:latin typeface="Petrona Bold" pitchFamily="34" charset="0"/>
                <a:ea typeface="Petrona Bold" pitchFamily="34" charset="-122"/>
                <a:cs typeface="Petrona Bold" pitchFamily="34" charset="-120"/>
              </a:rPr>
              <a:t>6</a:t>
            </a:r>
            <a:endParaRPr lang="en-US" sz="2100" dirty="0"/>
          </a:p>
        </p:txBody>
      </p:sp>
      <p:sp>
        <p:nvSpPr>
          <p:cNvPr id="32" name="Text 30"/>
          <p:cNvSpPr/>
          <p:nvPr/>
        </p:nvSpPr>
        <p:spPr>
          <a:xfrm>
            <a:off x="8177451" y="6265545"/>
            <a:ext cx="3535442" cy="282893"/>
          </a:xfrm>
          <a:prstGeom prst="rect">
            <a:avLst/>
          </a:prstGeom>
          <a:noFill/>
          <a:ln/>
        </p:spPr>
        <p:txBody>
          <a:bodyPr wrap="none" lIns="0" tIns="0" rIns="0" bIns="0" rtlCol="0" anchor="t"/>
          <a:lstStyle/>
          <a:p>
            <a:pPr algn="l" indent="0" marL="0">
              <a:lnSpc>
                <a:spcPts val="2200"/>
              </a:lnSpc>
              <a:buNone/>
            </a:pPr>
            <a:r>
              <a:rPr lang="en-US" sz="1750" b="1" dirty="0">
                <a:solidFill>
                  <a:srgbClr val="E0D6DE"/>
                </a:solidFill>
                <a:latin typeface="Petrona Bold" pitchFamily="34" charset="0"/>
                <a:ea typeface="Petrona Bold" pitchFamily="34" charset="-122"/>
                <a:cs typeface="Petrona Bold" pitchFamily="34" charset="-120"/>
              </a:rPr>
              <a:t>Solution: Intuitive UI &amp; Incentives</a:t>
            </a:r>
            <a:endParaRPr lang="en-US" sz="1750" dirty="0"/>
          </a:p>
        </p:txBody>
      </p:sp>
      <p:sp>
        <p:nvSpPr>
          <p:cNvPr id="33" name="Text 31"/>
          <p:cNvSpPr/>
          <p:nvPr/>
        </p:nvSpPr>
        <p:spPr>
          <a:xfrm>
            <a:off x="8177451" y="6651903"/>
            <a:ext cx="5849422" cy="1102995"/>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Inter" pitchFamily="34" charset="0"/>
                <a:ea typeface="Inter" pitchFamily="34" charset="-122"/>
                <a:cs typeface="Inter" pitchFamily="34" charset="-120"/>
              </a:rPr>
              <a:t>We developed an intuitive and user-friendly interface that simplifies the e-waste disposal process. Additionally, a system of participation incentives, such as reward points or discounts, was introduced to boost user engagement.</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0776" y="694730"/>
            <a:ext cx="7695248" cy="1358503"/>
          </a:xfrm>
          <a:prstGeom prst="rect">
            <a:avLst/>
          </a:prstGeom>
          <a:noFill/>
          <a:ln/>
        </p:spPr>
        <p:txBody>
          <a:bodyPr wrap="square" lIns="0" tIns="0" rIns="0" bIns="0" rtlCol="0" anchor="t"/>
          <a:lstStyle/>
          <a:p>
            <a:pPr algn="l" indent="0" marL="0">
              <a:lnSpc>
                <a:spcPts val="5300"/>
              </a:lnSpc>
              <a:buNone/>
            </a:pPr>
            <a:r>
              <a:rPr lang="en-US" sz="4250" b="1" dirty="0">
                <a:solidFill>
                  <a:srgbClr val="FF8AAF"/>
                </a:solidFill>
                <a:latin typeface="Petrona Bold" pitchFamily="34" charset="0"/>
                <a:ea typeface="Petrona Bold" pitchFamily="34" charset="-122"/>
                <a:cs typeface="Petrona Bold" pitchFamily="34" charset="-120"/>
              </a:rPr>
              <a:t>Impact and Benefits of the System</a:t>
            </a:r>
            <a:endParaRPr lang="en-US" sz="4250" dirty="0"/>
          </a:p>
        </p:txBody>
      </p:sp>
      <p:pic>
        <p:nvPicPr>
          <p:cNvPr id="4" name="Image 1" descr="preencoded.png">    </p:cNvPr>
          <p:cNvPicPr>
            <a:picLocks noChangeAspect="1"/>
          </p:cNvPicPr>
          <p:nvPr/>
        </p:nvPicPr>
        <p:blipFill>
          <a:blip r:embed="rId2"/>
          <a:stretch>
            <a:fillRect/>
          </a:stretch>
        </p:blipFill>
        <p:spPr>
          <a:xfrm>
            <a:off x="6210776" y="2363629"/>
            <a:ext cx="517446" cy="517446"/>
          </a:xfrm>
          <a:prstGeom prst="rect">
            <a:avLst/>
          </a:prstGeom>
        </p:spPr>
      </p:pic>
      <p:sp>
        <p:nvSpPr>
          <p:cNvPr id="5" name="Text 1"/>
          <p:cNvSpPr/>
          <p:nvPr/>
        </p:nvSpPr>
        <p:spPr>
          <a:xfrm>
            <a:off x="6210776" y="3088005"/>
            <a:ext cx="2392561" cy="679133"/>
          </a:xfrm>
          <a:prstGeom prst="rect">
            <a:avLst/>
          </a:prstGeom>
          <a:noFill/>
          <a:ln/>
        </p:spPr>
        <p:txBody>
          <a:bodyPr wrap="square" lIns="0" tIns="0" rIns="0" bIns="0" rtlCol="0" anchor="t"/>
          <a:lstStyle/>
          <a:p>
            <a:pPr algn="l" indent="0" marL="0">
              <a:lnSpc>
                <a:spcPts val="2650"/>
              </a:lnSpc>
              <a:buNone/>
            </a:pPr>
            <a:r>
              <a:rPr lang="en-US" sz="2100" b="1" dirty="0">
                <a:solidFill>
                  <a:srgbClr val="E0D6DE"/>
                </a:solidFill>
                <a:latin typeface="Petrona Bold" pitchFamily="34" charset="0"/>
                <a:ea typeface="Petrona Bold" pitchFamily="34" charset="-122"/>
                <a:cs typeface="Petrona Bold" pitchFamily="34" charset="-120"/>
              </a:rPr>
              <a:t>Environmental Impact</a:t>
            </a:r>
            <a:endParaRPr lang="en-US" sz="2100" dirty="0"/>
          </a:p>
        </p:txBody>
      </p:sp>
      <p:sp>
        <p:nvSpPr>
          <p:cNvPr id="6" name="Text 2"/>
          <p:cNvSpPr/>
          <p:nvPr/>
        </p:nvSpPr>
        <p:spPr>
          <a:xfrm>
            <a:off x="6210776" y="3891320"/>
            <a:ext cx="2392561" cy="3643551"/>
          </a:xfrm>
          <a:prstGeom prst="rect">
            <a:avLst/>
          </a:prstGeom>
          <a:noFill/>
          <a:ln/>
        </p:spPr>
        <p:txBody>
          <a:bodyPr wrap="square" lIns="0" tIns="0" rIns="0" bIns="0" rtlCol="0" anchor="t"/>
          <a:lstStyle/>
          <a:p>
            <a:pPr algn="l" indent="0" marL="0">
              <a:lnSpc>
                <a:spcPts val="2600"/>
              </a:lnSpc>
              <a:buNone/>
            </a:pPr>
            <a:r>
              <a:rPr lang="en-US" sz="1600" dirty="0">
                <a:solidFill>
                  <a:srgbClr val="E0D6DE"/>
                </a:solidFill>
                <a:latin typeface="Inter" pitchFamily="34" charset="0"/>
                <a:ea typeface="Inter" pitchFamily="34" charset="-122"/>
                <a:cs typeface="Inter" pitchFamily="34" charset="-120"/>
              </a:rPr>
              <a:t>The system significantly contributes to environmental sustainability by reducing improper e-waste disposal. It promotes systematic recycling, minimizing harmful landfill waste and preventing soil and water contamination.</a:t>
            </a:r>
            <a:endParaRPr lang="en-US" sz="1600" dirty="0"/>
          </a:p>
        </p:txBody>
      </p:sp>
      <p:pic>
        <p:nvPicPr>
          <p:cNvPr id="7" name="Image 2" descr="preencoded.png">    </p:cNvPr>
          <p:cNvPicPr>
            <a:picLocks noChangeAspect="1"/>
          </p:cNvPicPr>
          <p:nvPr/>
        </p:nvPicPr>
        <p:blipFill>
          <a:blip r:embed="rId3"/>
          <a:stretch>
            <a:fillRect/>
          </a:stretch>
        </p:blipFill>
        <p:spPr>
          <a:xfrm>
            <a:off x="8862060" y="2363629"/>
            <a:ext cx="517446" cy="517446"/>
          </a:xfrm>
          <a:prstGeom prst="rect">
            <a:avLst/>
          </a:prstGeom>
        </p:spPr>
      </p:pic>
      <p:sp>
        <p:nvSpPr>
          <p:cNvPr id="8" name="Text 3"/>
          <p:cNvSpPr/>
          <p:nvPr/>
        </p:nvSpPr>
        <p:spPr>
          <a:xfrm>
            <a:off x="8862060" y="3088005"/>
            <a:ext cx="2392561" cy="339566"/>
          </a:xfrm>
          <a:prstGeom prst="rect">
            <a:avLst/>
          </a:prstGeom>
          <a:noFill/>
          <a:ln/>
        </p:spPr>
        <p:txBody>
          <a:bodyPr wrap="none" lIns="0" tIns="0" rIns="0" bIns="0" rtlCol="0" anchor="t"/>
          <a:lstStyle/>
          <a:p>
            <a:pPr algn="l" indent="0" marL="0">
              <a:lnSpc>
                <a:spcPts val="2650"/>
              </a:lnSpc>
              <a:buNone/>
            </a:pPr>
            <a:r>
              <a:rPr lang="en-US" sz="2100" b="1" dirty="0">
                <a:solidFill>
                  <a:srgbClr val="E0D6DE"/>
                </a:solidFill>
                <a:latin typeface="Petrona Bold" pitchFamily="34" charset="0"/>
                <a:ea typeface="Petrona Bold" pitchFamily="34" charset="-122"/>
                <a:cs typeface="Petrona Bold" pitchFamily="34" charset="-120"/>
              </a:rPr>
              <a:t>Economic Benefits</a:t>
            </a:r>
            <a:endParaRPr lang="en-US" sz="2100" dirty="0"/>
          </a:p>
        </p:txBody>
      </p:sp>
      <p:sp>
        <p:nvSpPr>
          <p:cNvPr id="9" name="Text 4"/>
          <p:cNvSpPr/>
          <p:nvPr/>
        </p:nvSpPr>
        <p:spPr>
          <a:xfrm>
            <a:off x="8862060" y="3551753"/>
            <a:ext cx="2392561" cy="3643551"/>
          </a:xfrm>
          <a:prstGeom prst="rect">
            <a:avLst/>
          </a:prstGeom>
          <a:noFill/>
          <a:ln/>
        </p:spPr>
        <p:txBody>
          <a:bodyPr wrap="square" lIns="0" tIns="0" rIns="0" bIns="0" rtlCol="0" anchor="t"/>
          <a:lstStyle/>
          <a:p>
            <a:pPr algn="l" indent="0" marL="0">
              <a:lnSpc>
                <a:spcPts val="2600"/>
              </a:lnSpc>
              <a:buNone/>
            </a:pPr>
            <a:r>
              <a:rPr lang="en-US" sz="1600" dirty="0">
                <a:solidFill>
                  <a:srgbClr val="E0D6DE"/>
                </a:solidFill>
                <a:latin typeface="Inter" pitchFamily="34" charset="0"/>
                <a:ea typeface="Inter" pitchFamily="34" charset="-122"/>
                <a:cs typeface="Inter" pitchFamily="34" charset="-120"/>
              </a:rPr>
              <a:t>Economically, the system facilitates the recovery of valuable materials from e-waste, turning waste into resources. It also stimulates the creation of green jobs within the formal recycling sector, boosting local economies.</a:t>
            </a:r>
            <a:endParaRPr lang="en-US" sz="1600" dirty="0"/>
          </a:p>
        </p:txBody>
      </p:sp>
      <p:pic>
        <p:nvPicPr>
          <p:cNvPr id="10" name="Image 3" descr="preencoded.png">    </p:cNvPr>
          <p:cNvPicPr>
            <a:picLocks noChangeAspect="1"/>
          </p:cNvPicPr>
          <p:nvPr/>
        </p:nvPicPr>
        <p:blipFill>
          <a:blip r:embed="rId4"/>
          <a:stretch>
            <a:fillRect/>
          </a:stretch>
        </p:blipFill>
        <p:spPr>
          <a:xfrm>
            <a:off x="11513344" y="2363629"/>
            <a:ext cx="517446" cy="517446"/>
          </a:xfrm>
          <a:prstGeom prst="rect">
            <a:avLst/>
          </a:prstGeom>
        </p:spPr>
      </p:pic>
      <p:sp>
        <p:nvSpPr>
          <p:cNvPr id="11" name="Text 5"/>
          <p:cNvSpPr/>
          <p:nvPr/>
        </p:nvSpPr>
        <p:spPr>
          <a:xfrm>
            <a:off x="11513344" y="3088005"/>
            <a:ext cx="2392680" cy="339566"/>
          </a:xfrm>
          <a:prstGeom prst="rect">
            <a:avLst/>
          </a:prstGeom>
          <a:noFill/>
          <a:ln/>
        </p:spPr>
        <p:txBody>
          <a:bodyPr wrap="none" lIns="0" tIns="0" rIns="0" bIns="0" rtlCol="0" anchor="t"/>
          <a:lstStyle/>
          <a:p>
            <a:pPr algn="l" indent="0" marL="0">
              <a:lnSpc>
                <a:spcPts val="2650"/>
              </a:lnSpc>
              <a:buNone/>
            </a:pPr>
            <a:r>
              <a:rPr lang="en-US" sz="2100" b="1" dirty="0">
                <a:solidFill>
                  <a:srgbClr val="E0D6DE"/>
                </a:solidFill>
                <a:latin typeface="Petrona Bold" pitchFamily="34" charset="0"/>
                <a:ea typeface="Petrona Bold" pitchFamily="34" charset="-122"/>
                <a:cs typeface="Petrona Bold" pitchFamily="34" charset="-120"/>
              </a:rPr>
              <a:t>Social Awareness</a:t>
            </a:r>
            <a:endParaRPr lang="en-US" sz="2100" dirty="0"/>
          </a:p>
        </p:txBody>
      </p:sp>
      <p:sp>
        <p:nvSpPr>
          <p:cNvPr id="12" name="Text 6"/>
          <p:cNvSpPr/>
          <p:nvPr/>
        </p:nvSpPr>
        <p:spPr>
          <a:xfrm>
            <a:off x="11513344" y="3551753"/>
            <a:ext cx="2392680" cy="3974783"/>
          </a:xfrm>
          <a:prstGeom prst="rect">
            <a:avLst/>
          </a:prstGeom>
          <a:noFill/>
          <a:ln/>
        </p:spPr>
        <p:txBody>
          <a:bodyPr wrap="square" lIns="0" tIns="0" rIns="0" bIns="0" rtlCol="0" anchor="t"/>
          <a:lstStyle/>
          <a:p>
            <a:pPr algn="l" indent="0" marL="0">
              <a:lnSpc>
                <a:spcPts val="2600"/>
              </a:lnSpc>
              <a:buNone/>
            </a:pPr>
            <a:r>
              <a:rPr lang="en-US" sz="1600" dirty="0">
                <a:solidFill>
                  <a:srgbClr val="E0D6DE"/>
                </a:solidFill>
                <a:latin typeface="Inter" pitchFamily="34" charset="0"/>
                <a:ea typeface="Inter" pitchFamily="34" charset="-122"/>
                <a:cs typeface="Inter" pitchFamily="34" charset="-120"/>
              </a:rPr>
              <a:t>Beyond its operational benefits, the system plays a crucial role in raising public awareness and educating communities on the importance of responsible e-waste management. This fosters a more environmentally conscious society.</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8299" y="1004530"/>
            <a:ext cx="7777639" cy="635913"/>
          </a:xfrm>
          <a:prstGeom prst="rect">
            <a:avLst/>
          </a:prstGeom>
          <a:noFill/>
          <a:ln/>
        </p:spPr>
        <p:txBody>
          <a:bodyPr wrap="none" lIns="0" tIns="0" rIns="0" bIns="0" rtlCol="0" anchor="t"/>
          <a:lstStyle/>
          <a:p>
            <a:pPr algn="l" indent="0" marL="0">
              <a:lnSpc>
                <a:spcPts val="5000"/>
              </a:lnSpc>
              <a:buNone/>
            </a:pPr>
            <a:r>
              <a:rPr lang="en-US" sz="4000" b="1" dirty="0">
                <a:solidFill>
                  <a:srgbClr val="FF8AAF"/>
                </a:solidFill>
                <a:latin typeface="Petrona Bold" pitchFamily="34" charset="0"/>
                <a:ea typeface="Petrona Bold" pitchFamily="34" charset="-122"/>
                <a:cs typeface="Petrona Bold" pitchFamily="34" charset="-120"/>
              </a:rPr>
              <a:t>Future Enhancements for Growth</a:t>
            </a:r>
            <a:endParaRPr lang="en-US" sz="4000" dirty="0"/>
          </a:p>
        </p:txBody>
      </p:sp>
      <p:sp>
        <p:nvSpPr>
          <p:cNvPr id="4" name="Shape 1"/>
          <p:cNvSpPr/>
          <p:nvPr/>
        </p:nvSpPr>
        <p:spPr>
          <a:xfrm>
            <a:off x="678299" y="1931075"/>
            <a:ext cx="145256" cy="1674257"/>
          </a:xfrm>
          <a:prstGeom prst="roundRect">
            <a:avLst>
              <a:gd name="adj" fmla="val 56038"/>
            </a:avLst>
          </a:prstGeom>
          <a:solidFill>
            <a:srgbClr val="2F1D63"/>
          </a:solidFill>
          <a:ln w="7620">
            <a:solidFill>
              <a:srgbClr val="48367C"/>
            </a:solidFill>
            <a:prstDash val="solid"/>
          </a:ln>
        </p:spPr>
      </p:sp>
      <p:sp>
        <p:nvSpPr>
          <p:cNvPr id="5" name="Text 2"/>
          <p:cNvSpPr/>
          <p:nvPr/>
        </p:nvSpPr>
        <p:spPr>
          <a:xfrm>
            <a:off x="1114187" y="1931075"/>
            <a:ext cx="2691765" cy="317897"/>
          </a:xfrm>
          <a:prstGeom prst="rect">
            <a:avLst/>
          </a:prstGeom>
          <a:noFill/>
          <a:ln/>
        </p:spPr>
        <p:txBody>
          <a:bodyPr wrap="none" lIns="0" tIns="0" rIns="0" bIns="0" rtlCol="0" anchor="t"/>
          <a:lstStyle/>
          <a:p>
            <a:pPr algn="l" indent="0" marL="0">
              <a:lnSpc>
                <a:spcPts val="2500"/>
              </a:lnSpc>
              <a:buNone/>
            </a:pPr>
            <a:r>
              <a:rPr lang="en-US" sz="2000" b="1" dirty="0">
                <a:solidFill>
                  <a:srgbClr val="E0D6DE"/>
                </a:solidFill>
                <a:latin typeface="Petrona Bold" pitchFamily="34" charset="0"/>
                <a:ea typeface="Petrona Bold" pitchFamily="34" charset="-122"/>
                <a:cs typeface="Petrona Bold" pitchFamily="34" charset="-120"/>
              </a:rPr>
              <a:t>Blockchain Integration</a:t>
            </a:r>
            <a:endParaRPr lang="en-US" sz="2000" dirty="0"/>
          </a:p>
        </p:txBody>
      </p:sp>
      <p:sp>
        <p:nvSpPr>
          <p:cNvPr id="6" name="Text 3"/>
          <p:cNvSpPr/>
          <p:nvPr/>
        </p:nvSpPr>
        <p:spPr>
          <a:xfrm>
            <a:off x="1114187" y="2365177"/>
            <a:ext cx="7351514" cy="1240155"/>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Inter" pitchFamily="34" charset="0"/>
                <a:ea typeface="Inter" pitchFamily="34" charset="-122"/>
                <a:cs typeface="Inter" pitchFamily="34" charset="-120"/>
              </a:rPr>
              <a:t>Implementing blockchain technology will enhance data integrity and traceability throughout the entire e-waste management lifecycle. This ensures immutable records, boosting transparency and accountability, and preventing fraudulent activities.</a:t>
            </a:r>
            <a:endParaRPr lang="en-US" sz="1500" dirty="0"/>
          </a:p>
        </p:txBody>
      </p:sp>
      <p:sp>
        <p:nvSpPr>
          <p:cNvPr id="7" name="Shape 4"/>
          <p:cNvSpPr/>
          <p:nvPr/>
        </p:nvSpPr>
        <p:spPr>
          <a:xfrm>
            <a:off x="968931" y="3799046"/>
            <a:ext cx="145256" cy="1364218"/>
          </a:xfrm>
          <a:prstGeom prst="roundRect">
            <a:avLst>
              <a:gd name="adj" fmla="val 56038"/>
            </a:avLst>
          </a:prstGeom>
          <a:solidFill>
            <a:srgbClr val="2F1D63"/>
          </a:solidFill>
          <a:ln w="7620">
            <a:solidFill>
              <a:srgbClr val="48367C"/>
            </a:solidFill>
            <a:prstDash val="solid"/>
          </a:ln>
        </p:spPr>
      </p:sp>
      <p:sp>
        <p:nvSpPr>
          <p:cNvPr id="8" name="Text 5"/>
          <p:cNvSpPr/>
          <p:nvPr/>
        </p:nvSpPr>
        <p:spPr>
          <a:xfrm>
            <a:off x="1404818" y="3799046"/>
            <a:ext cx="3486031" cy="317897"/>
          </a:xfrm>
          <a:prstGeom prst="rect">
            <a:avLst/>
          </a:prstGeom>
          <a:noFill/>
          <a:ln/>
        </p:spPr>
        <p:txBody>
          <a:bodyPr wrap="none" lIns="0" tIns="0" rIns="0" bIns="0" rtlCol="0" anchor="t"/>
          <a:lstStyle/>
          <a:p>
            <a:pPr algn="l" indent="0" marL="0">
              <a:lnSpc>
                <a:spcPts val="2500"/>
              </a:lnSpc>
              <a:buNone/>
            </a:pPr>
            <a:r>
              <a:rPr lang="en-US" sz="2000" b="1" dirty="0">
                <a:solidFill>
                  <a:srgbClr val="E0D6DE"/>
                </a:solidFill>
                <a:latin typeface="Petrona Bold" pitchFamily="34" charset="0"/>
                <a:ea typeface="Petrona Bold" pitchFamily="34" charset="-122"/>
                <a:cs typeface="Petrona Bold" pitchFamily="34" charset="-120"/>
              </a:rPr>
              <a:t>Dedicated Mobile Application</a:t>
            </a:r>
            <a:endParaRPr lang="en-US" sz="2000" dirty="0"/>
          </a:p>
        </p:txBody>
      </p:sp>
      <p:sp>
        <p:nvSpPr>
          <p:cNvPr id="9" name="Text 6"/>
          <p:cNvSpPr/>
          <p:nvPr/>
        </p:nvSpPr>
        <p:spPr>
          <a:xfrm>
            <a:off x="1404818" y="4233148"/>
            <a:ext cx="7060883" cy="930116"/>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Inter" pitchFamily="34" charset="0"/>
                <a:ea typeface="Inter" pitchFamily="34" charset="-122"/>
                <a:cs typeface="Inter" pitchFamily="34" charset="-120"/>
              </a:rPr>
              <a:t>Developing a native mobile application will significantly increase accessibility and user engagement. A dedicated app will offer a seamless experience for scheduling pickups, tracking status, and receiving notifications on the go.</a:t>
            </a:r>
            <a:endParaRPr lang="en-US" sz="1500" dirty="0"/>
          </a:p>
        </p:txBody>
      </p:sp>
      <p:sp>
        <p:nvSpPr>
          <p:cNvPr id="10" name="Shape 7"/>
          <p:cNvSpPr/>
          <p:nvPr/>
        </p:nvSpPr>
        <p:spPr>
          <a:xfrm>
            <a:off x="1259681" y="5356979"/>
            <a:ext cx="145256" cy="1674257"/>
          </a:xfrm>
          <a:prstGeom prst="roundRect">
            <a:avLst>
              <a:gd name="adj" fmla="val 56038"/>
            </a:avLst>
          </a:prstGeom>
          <a:solidFill>
            <a:srgbClr val="2F1D63"/>
          </a:solidFill>
          <a:ln w="7620">
            <a:solidFill>
              <a:srgbClr val="48367C"/>
            </a:solidFill>
            <a:prstDash val="solid"/>
          </a:ln>
        </p:spPr>
      </p:sp>
      <p:sp>
        <p:nvSpPr>
          <p:cNvPr id="11" name="Text 8"/>
          <p:cNvSpPr/>
          <p:nvPr/>
        </p:nvSpPr>
        <p:spPr>
          <a:xfrm>
            <a:off x="1695569" y="5356979"/>
            <a:ext cx="3419832" cy="317897"/>
          </a:xfrm>
          <a:prstGeom prst="rect">
            <a:avLst/>
          </a:prstGeom>
          <a:noFill/>
          <a:ln/>
        </p:spPr>
        <p:txBody>
          <a:bodyPr wrap="none" lIns="0" tIns="0" rIns="0" bIns="0" rtlCol="0" anchor="t"/>
          <a:lstStyle/>
          <a:p>
            <a:pPr algn="l" indent="0" marL="0">
              <a:lnSpc>
                <a:spcPts val="2500"/>
              </a:lnSpc>
              <a:buNone/>
            </a:pPr>
            <a:r>
              <a:rPr lang="en-US" sz="2000" b="1" dirty="0">
                <a:solidFill>
                  <a:srgbClr val="E0D6DE"/>
                </a:solidFill>
                <a:latin typeface="Petrona Bold" pitchFamily="34" charset="0"/>
                <a:ea typeface="Petrona Bold" pitchFamily="34" charset="-122"/>
                <a:cs typeface="Petrona Bold" pitchFamily="34" charset="-120"/>
              </a:rPr>
              <a:t>AI Analytics for Optimization</a:t>
            </a:r>
            <a:endParaRPr lang="en-US" sz="2000" dirty="0"/>
          </a:p>
        </p:txBody>
      </p:sp>
      <p:sp>
        <p:nvSpPr>
          <p:cNvPr id="12" name="Text 9"/>
          <p:cNvSpPr/>
          <p:nvPr/>
        </p:nvSpPr>
        <p:spPr>
          <a:xfrm>
            <a:off x="1695569" y="5791081"/>
            <a:ext cx="6770132" cy="1240155"/>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Inter" pitchFamily="34" charset="0"/>
                <a:ea typeface="Inter" pitchFamily="34" charset="-122"/>
                <a:cs typeface="Inter" pitchFamily="34" charset="-120"/>
              </a:rPr>
              <a:t>Integrating advanced AI analytics will enable predictive analysis for optimizing collection routes and forecasting e-waste generation trends. This will lead to more efficient operations, reduced fuel consumption, and improved overall resource allocation.</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2025-06-07T19:40:28Z</dcterms:created>
  <dcterms:modified xsi:type="dcterms:W3CDTF">2025-06-07T19:40:28Z</dcterms:modified>
</cp:coreProperties>
</file>